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466" r:id="rId2"/>
    <p:sldId id="467" r:id="rId3"/>
    <p:sldId id="485" r:id="rId4"/>
    <p:sldId id="486" r:id="rId5"/>
    <p:sldId id="487" r:id="rId6"/>
    <p:sldId id="488" r:id="rId7"/>
    <p:sldId id="489" r:id="rId8"/>
    <p:sldId id="482" r:id="rId9"/>
    <p:sldId id="443" r:id="rId10"/>
    <p:sldId id="461" r:id="rId11"/>
    <p:sldId id="463" r:id="rId12"/>
    <p:sldId id="459" r:id="rId13"/>
    <p:sldId id="447" r:id="rId14"/>
    <p:sldId id="458" r:id="rId15"/>
    <p:sldId id="353" r:id="rId16"/>
    <p:sldId id="349" r:id="rId17"/>
    <p:sldId id="417" r:id="rId18"/>
    <p:sldId id="468" r:id="rId19"/>
    <p:sldId id="469" r:id="rId20"/>
    <p:sldId id="470" r:id="rId21"/>
    <p:sldId id="471" r:id="rId22"/>
    <p:sldId id="472" r:id="rId23"/>
    <p:sldId id="473" r:id="rId24"/>
    <p:sldId id="474" r:id="rId25"/>
    <p:sldId id="475" r:id="rId26"/>
    <p:sldId id="476" r:id="rId27"/>
    <p:sldId id="477" r:id="rId28"/>
    <p:sldId id="478" r:id="rId29"/>
    <p:sldId id="479" r:id="rId30"/>
    <p:sldId id="480" r:id="rId31"/>
    <p:sldId id="481" r:id="rId32"/>
    <p:sldId id="419" r:id="rId33"/>
    <p:sldId id="442" r:id="rId34"/>
    <p:sldId id="420" r:id="rId35"/>
    <p:sldId id="432" r:id="rId36"/>
    <p:sldId id="436" r:id="rId37"/>
    <p:sldId id="464" r:id="rId38"/>
    <p:sldId id="437" r:id="rId39"/>
    <p:sldId id="434" r:id="rId40"/>
    <p:sldId id="435" r:id="rId41"/>
    <p:sldId id="431" r:id="rId42"/>
    <p:sldId id="421" r:id="rId43"/>
    <p:sldId id="422" r:id="rId44"/>
    <p:sldId id="423" r:id="rId45"/>
    <p:sldId id="465" r:id="rId46"/>
    <p:sldId id="441" r:id="rId47"/>
    <p:sldId id="282" r:id="rId48"/>
    <p:sldId id="283" r:id="rId49"/>
    <p:sldId id="286" r:id="rId50"/>
    <p:sldId id="287" r:id="rId51"/>
    <p:sldId id="288" r:id="rId52"/>
    <p:sldId id="289" r:id="rId53"/>
    <p:sldId id="290" r:id="rId54"/>
    <p:sldId id="291" r:id="rId55"/>
    <p:sldId id="292" r:id="rId56"/>
    <p:sldId id="293" r:id="rId57"/>
    <p:sldId id="294" r:id="rId58"/>
    <p:sldId id="296" r:id="rId59"/>
    <p:sldId id="299" r:id="rId60"/>
    <p:sldId id="300" r:id="rId61"/>
    <p:sldId id="302" r:id="rId62"/>
    <p:sldId id="308" r:id="rId63"/>
    <p:sldId id="309" r:id="rId64"/>
    <p:sldId id="310" r:id="rId65"/>
    <p:sldId id="313" r:id="rId66"/>
    <p:sldId id="314" r:id="rId67"/>
    <p:sldId id="483" r:id="rId6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3202" autoAdjust="0"/>
  </p:normalViewPr>
  <p:slideViewPr>
    <p:cSldViewPr>
      <p:cViewPr>
        <p:scale>
          <a:sx n="87" d="100"/>
          <a:sy n="87" d="100"/>
        </p:scale>
        <p:origin x="-43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D83BC-D8A3-4A37-B372-E13EDBFFC1D7}" type="datetimeFigureOut">
              <a:rPr kumimoji="1" lang="ja-JP" altLang="en-US" smtClean="0"/>
              <a:pPr/>
              <a:t>2015/4/22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EEE36-D0A9-49DE-A2ED-37327D67B7B3}" type="slidenum">
              <a:rPr kumimoji="1" lang="ja-JP" altLang="en-US" smtClean="0"/>
              <a:pPr/>
              <a:t>&lt;#&gt;</a:t>
            </a:fld>
            <a:endParaRPr kumimoji="1" lang="ja-JP" altLang="en-US"/>
          </a:p>
        </p:txBody>
      </p:sp>
    </p:spTree>
    <p:extLst>
      <p:ext uri="{BB962C8B-B14F-4D97-AF65-F5344CB8AC3E}">
        <p14:creationId xmlns:p14="http://schemas.microsoft.com/office/powerpoint/2010/main" xmlns="" val="1317057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10</a:t>
            </a:fld>
            <a:endParaRPr kumimoji="1" lang="ja-JP" altLang="en-US"/>
          </a:p>
        </p:txBody>
      </p:sp>
    </p:spTree>
    <p:extLst>
      <p:ext uri="{BB962C8B-B14F-4D97-AF65-F5344CB8AC3E}">
        <p14:creationId xmlns:p14="http://schemas.microsoft.com/office/powerpoint/2010/main" xmlns="" val="8793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13</a:t>
            </a:fld>
            <a:endParaRPr kumimoji="1" lang="ja-JP" altLang="en-US"/>
          </a:p>
        </p:txBody>
      </p:sp>
    </p:spTree>
    <p:extLst>
      <p:ext uri="{BB962C8B-B14F-4D97-AF65-F5344CB8AC3E}">
        <p14:creationId xmlns:p14="http://schemas.microsoft.com/office/powerpoint/2010/main" xmlns="" val="375460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14</a:t>
            </a:fld>
            <a:endParaRPr kumimoji="1" lang="ja-JP" altLang="en-US"/>
          </a:p>
        </p:txBody>
      </p:sp>
    </p:spTree>
    <p:extLst>
      <p:ext uri="{BB962C8B-B14F-4D97-AF65-F5344CB8AC3E}">
        <p14:creationId xmlns:p14="http://schemas.microsoft.com/office/powerpoint/2010/main" xmlns="" val="59716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15</a:t>
            </a:fld>
            <a:endParaRPr kumimoji="1" lang="ja-JP" altLang="en-US"/>
          </a:p>
        </p:txBody>
      </p:sp>
    </p:spTree>
    <p:extLst>
      <p:ext uri="{BB962C8B-B14F-4D97-AF65-F5344CB8AC3E}">
        <p14:creationId xmlns:p14="http://schemas.microsoft.com/office/powerpoint/2010/main" xmlns="" val="669788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16</a:t>
            </a:fld>
            <a:endParaRPr kumimoji="1" lang="ja-JP" altLang="en-US"/>
          </a:p>
        </p:txBody>
      </p:sp>
    </p:spTree>
    <p:extLst>
      <p:ext uri="{BB962C8B-B14F-4D97-AF65-F5344CB8AC3E}">
        <p14:creationId xmlns:p14="http://schemas.microsoft.com/office/powerpoint/2010/main" xmlns="" val="4286195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17</a:t>
            </a:fld>
            <a:endParaRPr kumimoji="1" lang="ja-JP" altLang="en-US"/>
          </a:p>
        </p:txBody>
      </p:sp>
    </p:spTree>
    <p:extLst>
      <p:ext uri="{BB962C8B-B14F-4D97-AF65-F5344CB8AC3E}">
        <p14:creationId xmlns:p14="http://schemas.microsoft.com/office/powerpoint/2010/main" xmlns="" val="459909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18</a:t>
            </a:fld>
            <a:endParaRPr kumimoji="1" lang="ja-JP" altLang="en-US"/>
          </a:p>
        </p:txBody>
      </p:sp>
    </p:spTree>
    <p:extLst>
      <p:ext uri="{BB962C8B-B14F-4D97-AF65-F5344CB8AC3E}">
        <p14:creationId xmlns:p14="http://schemas.microsoft.com/office/powerpoint/2010/main" xmlns="" val="3734234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19</a:t>
            </a:fld>
            <a:endParaRPr kumimoji="1" lang="ja-JP" altLang="en-US"/>
          </a:p>
        </p:txBody>
      </p:sp>
    </p:spTree>
    <p:extLst>
      <p:ext uri="{BB962C8B-B14F-4D97-AF65-F5344CB8AC3E}">
        <p14:creationId xmlns:p14="http://schemas.microsoft.com/office/powerpoint/2010/main" xmlns="" val="2935236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2</a:t>
            </a:fld>
            <a:endParaRPr kumimoji="1" lang="ja-JP" altLang="en-US"/>
          </a:p>
        </p:txBody>
      </p:sp>
    </p:spTree>
    <p:extLst>
      <p:ext uri="{BB962C8B-B14F-4D97-AF65-F5344CB8AC3E}">
        <p14:creationId xmlns:p14="http://schemas.microsoft.com/office/powerpoint/2010/main" xmlns="" val="161124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20</a:t>
            </a:fld>
            <a:endParaRPr kumimoji="1" lang="ja-JP" altLang="en-US"/>
          </a:p>
        </p:txBody>
      </p:sp>
    </p:spTree>
    <p:extLst>
      <p:ext uri="{BB962C8B-B14F-4D97-AF65-F5344CB8AC3E}">
        <p14:creationId xmlns:p14="http://schemas.microsoft.com/office/powerpoint/2010/main" xmlns="" val="2724510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21</a:t>
            </a:fld>
            <a:endParaRPr kumimoji="1" lang="ja-JP" altLang="en-US"/>
          </a:p>
        </p:txBody>
      </p:sp>
    </p:spTree>
    <p:extLst>
      <p:ext uri="{BB962C8B-B14F-4D97-AF65-F5344CB8AC3E}">
        <p14:creationId xmlns:p14="http://schemas.microsoft.com/office/powerpoint/2010/main" xmlns="" val="3808974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22</a:t>
            </a:fld>
            <a:endParaRPr kumimoji="1" lang="ja-JP" altLang="en-US"/>
          </a:p>
        </p:txBody>
      </p:sp>
    </p:spTree>
    <p:extLst>
      <p:ext uri="{BB962C8B-B14F-4D97-AF65-F5344CB8AC3E}">
        <p14:creationId xmlns:p14="http://schemas.microsoft.com/office/powerpoint/2010/main" xmlns="" val="304052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23</a:t>
            </a:fld>
            <a:endParaRPr kumimoji="1" lang="ja-JP" altLang="en-US"/>
          </a:p>
        </p:txBody>
      </p:sp>
    </p:spTree>
    <p:extLst>
      <p:ext uri="{BB962C8B-B14F-4D97-AF65-F5344CB8AC3E}">
        <p14:creationId xmlns:p14="http://schemas.microsoft.com/office/powerpoint/2010/main" xmlns="" val="30743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24</a:t>
            </a:fld>
            <a:endParaRPr kumimoji="1" lang="ja-JP" altLang="en-US"/>
          </a:p>
        </p:txBody>
      </p:sp>
    </p:spTree>
    <p:extLst>
      <p:ext uri="{BB962C8B-B14F-4D97-AF65-F5344CB8AC3E}">
        <p14:creationId xmlns:p14="http://schemas.microsoft.com/office/powerpoint/2010/main" xmlns="" val="808055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27A4C88-F49E-4EDE-891C-EACF8D34E2FB}" type="slidenum">
              <a:rPr kumimoji="1" lang="ja-JP" altLang="en-US" smtClean="0"/>
              <a:pPr/>
              <a:t>25</a:t>
            </a:fld>
            <a:endParaRPr kumimoji="1" lang="ja-JP" altLang="en-US"/>
          </a:p>
        </p:txBody>
      </p:sp>
    </p:spTree>
    <p:extLst>
      <p:ext uri="{BB962C8B-B14F-4D97-AF65-F5344CB8AC3E}">
        <p14:creationId xmlns:p14="http://schemas.microsoft.com/office/powerpoint/2010/main" xmlns="" val="169750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26</a:t>
            </a:fld>
            <a:endParaRPr kumimoji="1" lang="ja-JP" altLang="en-US"/>
          </a:p>
        </p:txBody>
      </p:sp>
    </p:spTree>
    <p:extLst>
      <p:ext uri="{BB962C8B-B14F-4D97-AF65-F5344CB8AC3E}">
        <p14:creationId xmlns:p14="http://schemas.microsoft.com/office/powerpoint/2010/main" xmlns="" val="135596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27</a:t>
            </a:fld>
            <a:endParaRPr kumimoji="1" lang="ja-JP" altLang="en-US"/>
          </a:p>
        </p:txBody>
      </p:sp>
    </p:spTree>
    <p:extLst>
      <p:ext uri="{BB962C8B-B14F-4D97-AF65-F5344CB8AC3E}">
        <p14:creationId xmlns:p14="http://schemas.microsoft.com/office/powerpoint/2010/main" xmlns="" val="269045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28</a:t>
            </a:fld>
            <a:endParaRPr kumimoji="1" lang="ja-JP" altLang="en-US"/>
          </a:p>
        </p:txBody>
      </p:sp>
    </p:spTree>
    <p:extLst>
      <p:ext uri="{BB962C8B-B14F-4D97-AF65-F5344CB8AC3E}">
        <p14:creationId xmlns:p14="http://schemas.microsoft.com/office/powerpoint/2010/main" xmlns="" val="2969263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29</a:t>
            </a:fld>
            <a:endParaRPr kumimoji="1" lang="ja-JP" altLang="en-US"/>
          </a:p>
        </p:txBody>
      </p:sp>
    </p:spTree>
    <p:extLst>
      <p:ext uri="{BB962C8B-B14F-4D97-AF65-F5344CB8AC3E}">
        <p14:creationId xmlns:p14="http://schemas.microsoft.com/office/powerpoint/2010/main" xmlns="" val="4181882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30</a:t>
            </a:fld>
            <a:endParaRPr kumimoji="1" lang="ja-JP" altLang="en-US"/>
          </a:p>
        </p:txBody>
      </p:sp>
    </p:spTree>
    <p:extLst>
      <p:ext uri="{BB962C8B-B14F-4D97-AF65-F5344CB8AC3E}">
        <p14:creationId xmlns:p14="http://schemas.microsoft.com/office/powerpoint/2010/main" xmlns="" val="2118132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747BBE4-57D7-4F4F-B2D2-6328FBB493CF}" type="slidenum">
              <a:rPr kumimoji="1" lang="ja-JP" altLang="en-US" smtClean="0"/>
              <a:pPr/>
              <a:t>31</a:t>
            </a:fld>
            <a:endParaRPr kumimoji="1" lang="ja-JP" altLang="en-US"/>
          </a:p>
        </p:txBody>
      </p:sp>
    </p:spTree>
    <p:extLst>
      <p:ext uri="{BB962C8B-B14F-4D97-AF65-F5344CB8AC3E}">
        <p14:creationId xmlns:p14="http://schemas.microsoft.com/office/powerpoint/2010/main" xmlns="" val="190710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32</a:t>
            </a:fld>
            <a:endParaRPr kumimoji="1" lang="ja-JP" altLang="en-US"/>
          </a:p>
        </p:txBody>
      </p:sp>
    </p:spTree>
    <p:extLst>
      <p:ext uri="{BB962C8B-B14F-4D97-AF65-F5344CB8AC3E}">
        <p14:creationId xmlns:p14="http://schemas.microsoft.com/office/powerpoint/2010/main" xmlns="" val="4053291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33</a:t>
            </a:fld>
            <a:endParaRPr kumimoji="1" lang="ja-JP" altLang="en-US"/>
          </a:p>
        </p:txBody>
      </p:sp>
    </p:spTree>
    <p:extLst>
      <p:ext uri="{BB962C8B-B14F-4D97-AF65-F5344CB8AC3E}">
        <p14:creationId xmlns:p14="http://schemas.microsoft.com/office/powerpoint/2010/main" xmlns="" val="3974981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34</a:t>
            </a:fld>
            <a:endParaRPr kumimoji="1" lang="ja-JP" altLang="en-US"/>
          </a:p>
        </p:txBody>
      </p:sp>
    </p:spTree>
    <p:extLst>
      <p:ext uri="{BB962C8B-B14F-4D97-AF65-F5344CB8AC3E}">
        <p14:creationId xmlns:p14="http://schemas.microsoft.com/office/powerpoint/2010/main" xmlns="" val="1168110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35</a:t>
            </a:fld>
            <a:endParaRPr kumimoji="1" lang="ja-JP" altLang="en-US"/>
          </a:p>
        </p:txBody>
      </p:sp>
    </p:spTree>
    <p:extLst>
      <p:ext uri="{BB962C8B-B14F-4D97-AF65-F5344CB8AC3E}">
        <p14:creationId xmlns:p14="http://schemas.microsoft.com/office/powerpoint/2010/main" xmlns="" val="4178968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36</a:t>
            </a:fld>
            <a:endParaRPr kumimoji="1" lang="ja-JP" altLang="en-US"/>
          </a:p>
        </p:txBody>
      </p:sp>
    </p:spTree>
    <p:extLst>
      <p:ext uri="{BB962C8B-B14F-4D97-AF65-F5344CB8AC3E}">
        <p14:creationId xmlns:p14="http://schemas.microsoft.com/office/powerpoint/2010/main" xmlns="" val="292367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38</a:t>
            </a:fld>
            <a:endParaRPr kumimoji="1" lang="ja-JP" altLang="en-US"/>
          </a:p>
        </p:txBody>
      </p:sp>
    </p:spTree>
    <p:extLst>
      <p:ext uri="{BB962C8B-B14F-4D97-AF65-F5344CB8AC3E}">
        <p14:creationId xmlns:p14="http://schemas.microsoft.com/office/powerpoint/2010/main" xmlns="" val="1529031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39</a:t>
            </a:fld>
            <a:endParaRPr kumimoji="1" lang="ja-JP" altLang="en-US"/>
          </a:p>
        </p:txBody>
      </p:sp>
    </p:spTree>
    <p:extLst>
      <p:ext uri="{BB962C8B-B14F-4D97-AF65-F5344CB8AC3E}">
        <p14:creationId xmlns:p14="http://schemas.microsoft.com/office/powerpoint/2010/main" xmlns="" val="348433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40</a:t>
            </a:fld>
            <a:endParaRPr kumimoji="1" lang="ja-JP" altLang="en-US"/>
          </a:p>
        </p:txBody>
      </p:sp>
    </p:spTree>
    <p:extLst>
      <p:ext uri="{BB962C8B-B14F-4D97-AF65-F5344CB8AC3E}">
        <p14:creationId xmlns:p14="http://schemas.microsoft.com/office/powerpoint/2010/main" xmlns="" val="4285558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41</a:t>
            </a:fld>
            <a:endParaRPr kumimoji="1" lang="ja-JP" altLang="en-US"/>
          </a:p>
        </p:txBody>
      </p:sp>
    </p:spTree>
    <p:extLst>
      <p:ext uri="{BB962C8B-B14F-4D97-AF65-F5344CB8AC3E}">
        <p14:creationId xmlns:p14="http://schemas.microsoft.com/office/powerpoint/2010/main" xmlns="" val="1206473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86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86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93695-08F7-4420-BAC0-F1BA05CABFA2}" type="slidenum">
              <a:rPr lang="ja-JP" altLang="en-US" smtClean="0">
                <a:latin typeface="Arial" pitchFamily="34" charset="0"/>
              </a:rPr>
              <a:pPr/>
              <a:t>42</a:t>
            </a:fld>
            <a:endParaRPr lang="ja-JP" altLang="en-US" smtClean="0">
              <a:latin typeface="Arial" pitchFamily="34" charset="0"/>
            </a:endParaRPr>
          </a:p>
        </p:txBody>
      </p:sp>
    </p:spTree>
    <p:extLst>
      <p:ext uri="{BB962C8B-B14F-4D97-AF65-F5344CB8AC3E}">
        <p14:creationId xmlns:p14="http://schemas.microsoft.com/office/powerpoint/2010/main" xmlns="" val="1598670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43</a:t>
            </a:fld>
            <a:endParaRPr kumimoji="1" lang="ja-JP" altLang="en-US"/>
          </a:p>
        </p:txBody>
      </p:sp>
    </p:spTree>
    <p:extLst>
      <p:ext uri="{BB962C8B-B14F-4D97-AF65-F5344CB8AC3E}">
        <p14:creationId xmlns:p14="http://schemas.microsoft.com/office/powerpoint/2010/main" xmlns="" val="270578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44</a:t>
            </a:fld>
            <a:endParaRPr kumimoji="1" lang="ja-JP" altLang="en-US"/>
          </a:p>
        </p:txBody>
      </p:sp>
    </p:spTree>
    <p:extLst>
      <p:ext uri="{BB962C8B-B14F-4D97-AF65-F5344CB8AC3E}">
        <p14:creationId xmlns:p14="http://schemas.microsoft.com/office/powerpoint/2010/main" xmlns="" val="1227008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46</a:t>
            </a:fld>
            <a:endParaRPr kumimoji="1" lang="ja-JP" altLang="en-US"/>
          </a:p>
        </p:txBody>
      </p:sp>
    </p:spTree>
    <p:extLst>
      <p:ext uri="{BB962C8B-B14F-4D97-AF65-F5344CB8AC3E}">
        <p14:creationId xmlns:p14="http://schemas.microsoft.com/office/powerpoint/2010/main" xmlns="" val="839974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47</a:t>
            </a:fld>
            <a:endParaRPr kumimoji="1" lang="ja-JP" altLang="en-US"/>
          </a:p>
        </p:txBody>
      </p:sp>
    </p:spTree>
    <p:extLst>
      <p:ext uri="{BB962C8B-B14F-4D97-AF65-F5344CB8AC3E}">
        <p14:creationId xmlns:p14="http://schemas.microsoft.com/office/powerpoint/2010/main" xmlns="" val="2959393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48</a:t>
            </a:fld>
            <a:endParaRPr kumimoji="1" lang="ja-JP" altLang="en-US"/>
          </a:p>
        </p:txBody>
      </p:sp>
    </p:spTree>
    <p:extLst>
      <p:ext uri="{BB962C8B-B14F-4D97-AF65-F5344CB8AC3E}">
        <p14:creationId xmlns:p14="http://schemas.microsoft.com/office/powerpoint/2010/main" xmlns="" val="2580711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49</a:t>
            </a:fld>
            <a:endParaRPr kumimoji="1" lang="ja-JP" altLang="en-US"/>
          </a:p>
        </p:txBody>
      </p:sp>
    </p:spTree>
    <p:extLst>
      <p:ext uri="{BB962C8B-B14F-4D97-AF65-F5344CB8AC3E}">
        <p14:creationId xmlns:p14="http://schemas.microsoft.com/office/powerpoint/2010/main" xmlns="" val="3911392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50</a:t>
            </a:fld>
            <a:endParaRPr kumimoji="1" lang="ja-JP" altLang="en-US"/>
          </a:p>
        </p:txBody>
      </p:sp>
    </p:spTree>
    <p:extLst>
      <p:ext uri="{BB962C8B-B14F-4D97-AF65-F5344CB8AC3E}">
        <p14:creationId xmlns:p14="http://schemas.microsoft.com/office/powerpoint/2010/main" xmlns="" val="1618431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51</a:t>
            </a:fld>
            <a:endParaRPr kumimoji="1" lang="ja-JP" altLang="en-US"/>
          </a:p>
        </p:txBody>
      </p:sp>
    </p:spTree>
    <p:extLst>
      <p:ext uri="{BB962C8B-B14F-4D97-AF65-F5344CB8AC3E}">
        <p14:creationId xmlns:p14="http://schemas.microsoft.com/office/powerpoint/2010/main" xmlns="" val="2947551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52</a:t>
            </a:fld>
            <a:endParaRPr kumimoji="1" lang="ja-JP" altLang="en-US"/>
          </a:p>
        </p:txBody>
      </p:sp>
    </p:spTree>
    <p:extLst>
      <p:ext uri="{BB962C8B-B14F-4D97-AF65-F5344CB8AC3E}">
        <p14:creationId xmlns:p14="http://schemas.microsoft.com/office/powerpoint/2010/main" xmlns="" val="4013211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53</a:t>
            </a:fld>
            <a:endParaRPr kumimoji="1" lang="ja-JP" altLang="en-US"/>
          </a:p>
        </p:txBody>
      </p:sp>
    </p:spTree>
    <p:extLst>
      <p:ext uri="{BB962C8B-B14F-4D97-AF65-F5344CB8AC3E}">
        <p14:creationId xmlns:p14="http://schemas.microsoft.com/office/powerpoint/2010/main" xmlns="" val="27868170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54</a:t>
            </a:fld>
            <a:endParaRPr kumimoji="1" lang="ja-JP" altLang="en-US"/>
          </a:p>
        </p:txBody>
      </p:sp>
    </p:spTree>
    <p:extLst>
      <p:ext uri="{BB962C8B-B14F-4D97-AF65-F5344CB8AC3E}">
        <p14:creationId xmlns:p14="http://schemas.microsoft.com/office/powerpoint/2010/main" xmlns="" val="146705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55</a:t>
            </a:fld>
            <a:endParaRPr kumimoji="1" lang="ja-JP" altLang="en-US"/>
          </a:p>
        </p:txBody>
      </p:sp>
    </p:spTree>
    <p:extLst>
      <p:ext uri="{BB962C8B-B14F-4D97-AF65-F5344CB8AC3E}">
        <p14:creationId xmlns:p14="http://schemas.microsoft.com/office/powerpoint/2010/main" xmlns="" val="1415685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56</a:t>
            </a:fld>
            <a:endParaRPr kumimoji="1" lang="ja-JP" altLang="en-US"/>
          </a:p>
        </p:txBody>
      </p:sp>
    </p:spTree>
    <p:extLst>
      <p:ext uri="{BB962C8B-B14F-4D97-AF65-F5344CB8AC3E}">
        <p14:creationId xmlns:p14="http://schemas.microsoft.com/office/powerpoint/2010/main" xmlns="" val="4151889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57</a:t>
            </a:fld>
            <a:endParaRPr kumimoji="1" lang="ja-JP" altLang="en-US"/>
          </a:p>
        </p:txBody>
      </p:sp>
    </p:spTree>
    <p:extLst>
      <p:ext uri="{BB962C8B-B14F-4D97-AF65-F5344CB8AC3E}">
        <p14:creationId xmlns:p14="http://schemas.microsoft.com/office/powerpoint/2010/main" xmlns="" val="35304251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58</a:t>
            </a:fld>
            <a:endParaRPr kumimoji="1" lang="ja-JP" altLang="en-US"/>
          </a:p>
        </p:txBody>
      </p:sp>
    </p:spTree>
    <p:extLst>
      <p:ext uri="{BB962C8B-B14F-4D97-AF65-F5344CB8AC3E}">
        <p14:creationId xmlns:p14="http://schemas.microsoft.com/office/powerpoint/2010/main" xmlns="" val="892313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59</a:t>
            </a:fld>
            <a:endParaRPr kumimoji="1" lang="ja-JP" altLang="en-US"/>
          </a:p>
        </p:txBody>
      </p:sp>
    </p:spTree>
    <p:extLst>
      <p:ext uri="{BB962C8B-B14F-4D97-AF65-F5344CB8AC3E}">
        <p14:creationId xmlns:p14="http://schemas.microsoft.com/office/powerpoint/2010/main" xmlns="" val="233712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60</a:t>
            </a:fld>
            <a:endParaRPr kumimoji="1" lang="ja-JP" altLang="en-US"/>
          </a:p>
        </p:txBody>
      </p:sp>
    </p:spTree>
    <p:extLst>
      <p:ext uri="{BB962C8B-B14F-4D97-AF65-F5344CB8AC3E}">
        <p14:creationId xmlns:p14="http://schemas.microsoft.com/office/powerpoint/2010/main" xmlns="" val="23006099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61</a:t>
            </a:fld>
            <a:endParaRPr kumimoji="1" lang="ja-JP" altLang="en-US"/>
          </a:p>
        </p:txBody>
      </p:sp>
    </p:spTree>
    <p:extLst>
      <p:ext uri="{BB962C8B-B14F-4D97-AF65-F5344CB8AC3E}">
        <p14:creationId xmlns:p14="http://schemas.microsoft.com/office/powerpoint/2010/main" xmlns="" val="23161080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62</a:t>
            </a:fld>
            <a:endParaRPr kumimoji="1" lang="ja-JP" altLang="en-US"/>
          </a:p>
        </p:txBody>
      </p:sp>
    </p:spTree>
    <p:extLst>
      <p:ext uri="{BB962C8B-B14F-4D97-AF65-F5344CB8AC3E}">
        <p14:creationId xmlns:p14="http://schemas.microsoft.com/office/powerpoint/2010/main" xmlns="" val="1696392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63</a:t>
            </a:fld>
            <a:endParaRPr kumimoji="1" lang="ja-JP" altLang="en-US"/>
          </a:p>
        </p:txBody>
      </p:sp>
    </p:spTree>
    <p:extLst>
      <p:ext uri="{BB962C8B-B14F-4D97-AF65-F5344CB8AC3E}">
        <p14:creationId xmlns:p14="http://schemas.microsoft.com/office/powerpoint/2010/main" xmlns="" val="37368591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64</a:t>
            </a:fld>
            <a:endParaRPr kumimoji="1" lang="ja-JP" altLang="en-US"/>
          </a:p>
        </p:txBody>
      </p:sp>
    </p:spTree>
    <p:extLst>
      <p:ext uri="{BB962C8B-B14F-4D97-AF65-F5344CB8AC3E}">
        <p14:creationId xmlns:p14="http://schemas.microsoft.com/office/powerpoint/2010/main" xmlns="" val="2852045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65</a:t>
            </a:fld>
            <a:endParaRPr kumimoji="1" lang="ja-JP" altLang="en-US"/>
          </a:p>
        </p:txBody>
      </p:sp>
    </p:spTree>
    <p:extLst>
      <p:ext uri="{BB962C8B-B14F-4D97-AF65-F5344CB8AC3E}">
        <p14:creationId xmlns:p14="http://schemas.microsoft.com/office/powerpoint/2010/main" xmlns="" val="31734155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66</a:t>
            </a:fld>
            <a:endParaRPr kumimoji="1" lang="ja-JP" altLang="en-US"/>
          </a:p>
        </p:txBody>
      </p:sp>
    </p:spTree>
    <p:extLst>
      <p:ext uri="{BB962C8B-B14F-4D97-AF65-F5344CB8AC3E}">
        <p14:creationId xmlns:p14="http://schemas.microsoft.com/office/powerpoint/2010/main" xmlns="" val="1603210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67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F5E54E-395C-4BE1-8B80-33DF2B3543CD}" type="slidenum">
              <a:rPr kumimoji="1" lang="ja-JP" altLang="en-US" smtClean="0"/>
              <a:pPr/>
              <a:t>9</a:t>
            </a:fld>
            <a:endParaRPr kumimoji="1" lang="ja-JP" altLang="en-US"/>
          </a:p>
        </p:txBody>
      </p:sp>
    </p:spTree>
    <p:extLst>
      <p:ext uri="{BB962C8B-B14F-4D97-AF65-F5344CB8AC3E}">
        <p14:creationId xmlns:p14="http://schemas.microsoft.com/office/powerpoint/2010/main" xmlns="" val="188602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2015/4/22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59BF-E3EC-4EDF-8EF3-BE5E8A0DDC50}" type="datetimeFigureOut">
              <a:rPr kumimoji="1" lang="ja-JP" altLang="en-US" smtClean="0"/>
              <a:pPr/>
              <a:t>2015/4/22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F2CE7-B160-45C2-A665-4DF85E88934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l="3610" t="21527" r="4469" b="18425"/>
          <a:stretch>
            <a:fillRect/>
          </a:stretch>
        </p:blipFill>
        <p:spPr bwMode="auto">
          <a:xfrm>
            <a:off x="107504" y="1484784"/>
            <a:ext cx="9009152" cy="518457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3210" t="26563" r="923" b="8881"/>
          <a:stretch>
            <a:fillRect/>
          </a:stretch>
        </p:blipFill>
        <p:spPr bwMode="auto">
          <a:xfrm>
            <a:off x="179512" y="1052736"/>
            <a:ext cx="8784976" cy="54726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fontScale="90000"/>
          </a:bodyPr>
          <a:lstStyle/>
          <a:p>
            <a:r>
              <a:rPr lang="ja-JP" altLang="en-US" dirty="0" smtClean="0"/>
              <a:t>産業構造の変化</a:t>
            </a:r>
            <a:r>
              <a:rPr lang="en-US" altLang="ja-JP" dirty="0" smtClean="0"/>
              <a:t/>
            </a:r>
            <a:br>
              <a:rPr lang="en-US" altLang="ja-JP" dirty="0" smtClean="0"/>
            </a:br>
            <a:r>
              <a:rPr lang="ja-JP" altLang="en-US" dirty="0" smtClean="0"/>
              <a:t>製造業は地方へ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日本の経済　製造業⇒</a:t>
            </a:r>
            <a:r>
              <a:rPr lang="ja-JP" altLang="en-US" dirty="0" smtClean="0"/>
              <a:t>サービス産業、</a:t>
            </a:r>
            <a:r>
              <a:rPr kumimoji="1" lang="ja-JP" altLang="en-US" dirty="0" smtClean="0"/>
              <a:t>知財産業</a:t>
            </a:r>
            <a:endParaRPr kumimoji="1" lang="en-US" altLang="ja-JP" dirty="0" smtClean="0"/>
          </a:p>
          <a:p>
            <a:r>
              <a:rPr lang="ja-JP" altLang="en-US" dirty="0" smtClean="0"/>
              <a:t>地方の工場誘致が進んでいるが、相対的には経済格差を拡大していることになる</a:t>
            </a:r>
            <a:endParaRPr kumimoji="1" lang="ja-JP"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631" t="20594" r="51791" b="18143"/>
          <a:stretch>
            <a:fillRect/>
          </a:stretch>
        </p:blipFill>
        <p:spPr bwMode="auto">
          <a:xfrm>
            <a:off x="755576" y="122171"/>
            <a:ext cx="7272808" cy="553907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50000" t="20594" r="735" b="14467"/>
          <a:stretch>
            <a:fillRect/>
          </a:stretch>
        </p:blipFill>
        <p:spPr bwMode="auto">
          <a:xfrm>
            <a:off x="827584" y="313017"/>
            <a:ext cx="7704856" cy="520421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fontScale="90000"/>
          </a:bodyPr>
          <a:lstStyle/>
          <a:p>
            <a:r>
              <a:rPr kumimoji="1" lang="ja-JP" altLang="en-US" dirty="0" smtClean="0"/>
              <a:t>日本の人口</a:t>
            </a:r>
            <a:r>
              <a:rPr lang="ja-JP" altLang="en-US" dirty="0" smtClean="0"/>
              <a:t>問題は、これまで空間軸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過疎・過密　一極集中</a:t>
            </a:r>
            <a:endParaRPr kumimoji="1" lang="en-US" altLang="ja-JP" dirty="0" smtClean="0"/>
          </a:p>
          <a:p>
            <a:r>
              <a:rPr lang="ja-JP" altLang="en-US" dirty="0" smtClean="0"/>
              <a:t>地域の均衡ある発展</a:t>
            </a:r>
            <a:endParaRPr lang="en-US" altLang="ja-JP" dirty="0" smtClean="0"/>
          </a:p>
          <a:p>
            <a:r>
              <a:rPr kumimoji="1" lang="ja-JP" altLang="en-US" dirty="0" smtClean="0"/>
              <a:t>国際化に伴い、高額所得者の税負担問題（タックスヘブン）　税制度上、魅力ある地域</a:t>
            </a:r>
            <a:endParaRPr kumimoji="1" lang="en-US" altLang="ja-JP" dirty="0" smtClean="0"/>
          </a:p>
          <a:p>
            <a:r>
              <a:rPr lang="ja-JP" altLang="en-US" dirty="0" smtClean="0"/>
              <a:t>外国人労働者（空間軸と時間軸を調整）</a:t>
            </a:r>
            <a:endParaRPr kumimoji="1" lang="en-US" altLang="ja-JP" dirty="0" smtClean="0"/>
          </a:p>
          <a:p>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lang="ja-JP" altLang="en-US" dirty="0" smtClean="0"/>
              <a:t>ラベンシュタインの</a:t>
            </a:r>
            <a:r>
              <a:rPr kumimoji="1" lang="ja-JP" altLang="en-US" dirty="0" smtClean="0"/>
              <a:t>法則</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川上から川下</a:t>
            </a:r>
            <a:endParaRPr kumimoji="1" lang="en-US" altLang="ja-JP" dirty="0" smtClean="0"/>
          </a:p>
          <a:p>
            <a:r>
              <a:rPr lang="ja-JP" altLang="en-US" dirty="0" smtClean="0"/>
              <a:t>となり街から県庁所在地へ</a:t>
            </a:r>
            <a:endParaRPr lang="en-US" altLang="ja-JP" dirty="0" smtClean="0"/>
          </a:p>
          <a:p>
            <a:r>
              <a:rPr kumimoji="1" lang="ja-JP" altLang="en-US" dirty="0" smtClean="0"/>
              <a:t>県庁所在地からブロック都市</a:t>
            </a:r>
            <a:endParaRPr kumimoji="1" lang="en-US" altLang="ja-JP" dirty="0" smtClean="0"/>
          </a:p>
          <a:p>
            <a:r>
              <a:rPr lang="ja-JP" altLang="en-US" dirty="0" smtClean="0"/>
              <a:t>最後は東京圏へ</a:t>
            </a:r>
            <a:endParaRPr lang="en-US" altLang="ja-JP" dirty="0" smtClean="0"/>
          </a:p>
          <a:p>
            <a:r>
              <a:rPr kumimoji="1" lang="ja-JP" altLang="en-US" dirty="0" smtClean="0"/>
              <a:t>江戸時代の江戸は自然人口は減少。流入で増加していた（衛生状態等）</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nvPr>
        </p:nvGraphicFramePr>
        <p:xfrm>
          <a:off x="539552" y="980728"/>
          <a:ext cx="8229600" cy="5791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kumimoji="1" lang="ja-JP" altLang="en-US" sz="3200" dirty="0" smtClean="0">
                          <a:solidFill>
                            <a:schemeClr val="tx1"/>
                          </a:solidFill>
                        </a:rPr>
                        <a:t>西暦</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200" dirty="0" smtClean="0">
                          <a:solidFill>
                            <a:schemeClr val="tx1"/>
                          </a:solidFill>
                        </a:rPr>
                        <a:t>人口</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3200" dirty="0" smtClean="0">
                          <a:solidFill>
                            <a:schemeClr val="tx1"/>
                          </a:solidFill>
                        </a:rPr>
                        <a:t>備考</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1721</a:t>
                      </a:r>
                      <a:r>
                        <a:rPr kumimoji="1" lang="ja-JP" altLang="en-US" sz="3200" dirty="0" smtClean="0">
                          <a:solidFill>
                            <a:schemeClr val="tx1"/>
                          </a:solidFill>
                        </a:rPr>
                        <a:t>年（享保）</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2</a:t>
                      </a:r>
                      <a:r>
                        <a:rPr kumimoji="1" lang="ja-JP" altLang="en-US" sz="3200" dirty="0" smtClean="0">
                          <a:solidFill>
                            <a:schemeClr val="tx1"/>
                          </a:solidFill>
                        </a:rPr>
                        <a:t>万</a:t>
                      </a:r>
                      <a:r>
                        <a:rPr kumimoji="1" lang="en-US" altLang="ja-JP" sz="3200" dirty="0" smtClean="0">
                          <a:solidFill>
                            <a:schemeClr val="tx1"/>
                          </a:solidFill>
                        </a:rPr>
                        <a:t>3</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1804</a:t>
                      </a:r>
                      <a:r>
                        <a:rPr kumimoji="1" lang="ja-JP" altLang="en-US" sz="3200" dirty="0" smtClean="0">
                          <a:solidFill>
                            <a:schemeClr val="tx1"/>
                          </a:solidFill>
                        </a:rPr>
                        <a:t>年（文化）</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3</a:t>
                      </a:r>
                      <a:r>
                        <a:rPr kumimoji="1" lang="ja-JP" altLang="en-US" sz="3200" dirty="0" smtClean="0">
                          <a:solidFill>
                            <a:schemeClr val="tx1"/>
                          </a:solidFill>
                        </a:rPr>
                        <a:t>万</a:t>
                      </a:r>
                      <a:r>
                        <a:rPr kumimoji="1" lang="en-US" altLang="ja-JP" sz="3200" dirty="0" smtClean="0">
                          <a:solidFill>
                            <a:schemeClr val="tx1"/>
                          </a:solidFill>
                        </a:rPr>
                        <a:t>3</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1879</a:t>
                      </a:r>
                      <a:r>
                        <a:rPr kumimoji="1" lang="ja-JP" altLang="en-US" sz="3200" dirty="0" smtClean="0">
                          <a:solidFill>
                            <a:schemeClr val="tx1"/>
                          </a:solidFill>
                        </a:rPr>
                        <a:t>年（明治）</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5</a:t>
                      </a:r>
                      <a:r>
                        <a:rPr kumimoji="1" lang="ja-JP" altLang="en-US" sz="3200" dirty="0" smtClean="0">
                          <a:solidFill>
                            <a:schemeClr val="tx1"/>
                          </a:solidFill>
                        </a:rPr>
                        <a:t>万</a:t>
                      </a:r>
                      <a:r>
                        <a:rPr kumimoji="1" lang="en-US" altLang="ja-JP" sz="3200" dirty="0" smtClean="0">
                          <a:solidFill>
                            <a:schemeClr val="tx1"/>
                          </a:solidFill>
                        </a:rPr>
                        <a:t>8</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1914</a:t>
                      </a:r>
                      <a:r>
                        <a:rPr kumimoji="1" lang="ja-JP" altLang="en-US" sz="3200" dirty="0" smtClean="0">
                          <a:solidFill>
                            <a:schemeClr val="tx1"/>
                          </a:solidFill>
                        </a:rPr>
                        <a:t>年（大正）</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5</a:t>
                      </a:r>
                      <a:r>
                        <a:rPr kumimoji="1" lang="ja-JP" altLang="en-US" sz="3200" dirty="0" smtClean="0">
                          <a:solidFill>
                            <a:schemeClr val="tx1"/>
                          </a:solidFill>
                        </a:rPr>
                        <a:t>万</a:t>
                      </a:r>
                      <a:r>
                        <a:rPr kumimoji="1" lang="en-US" altLang="ja-JP" sz="3200" dirty="0" smtClean="0">
                          <a:solidFill>
                            <a:schemeClr val="tx1"/>
                          </a:solidFill>
                        </a:rPr>
                        <a:t>8</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1955</a:t>
                      </a:r>
                      <a:r>
                        <a:rPr kumimoji="1" lang="ja-JP" altLang="en-US" sz="3200" dirty="0" smtClean="0">
                          <a:solidFill>
                            <a:schemeClr val="tx1"/>
                          </a:solidFill>
                        </a:rPr>
                        <a:t>年</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6</a:t>
                      </a:r>
                      <a:r>
                        <a:rPr kumimoji="1" lang="ja-JP" altLang="en-US" sz="3200" dirty="0" smtClean="0">
                          <a:solidFill>
                            <a:schemeClr val="tx1"/>
                          </a:solidFill>
                        </a:rPr>
                        <a:t>万</a:t>
                      </a:r>
                      <a:r>
                        <a:rPr kumimoji="1" lang="en-US" altLang="ja-JP" sz="3200" dirty="0" smtClean="0">
                          <a:solidFill>
                            <a:schemeClr val="tx1"/>
                          </a:solidFill>
                        </a:rPr>
                        <a:t>7</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1960</a:t>
                      </a:r>
                      <a:r>
                        <a:rPr kumimoji="1" lang="ja-JP" altLang="en-US" sz="3200" dirty="0" smtClean="0">
                          <a:solidFill>
                            <a:schemeClr val="tx1"/>
                          </a:solidFill>
                        </a:rPr>
                        <a:t>年</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6</a:t>
                      </a:r>
                      <a:r>
                        <a:rPr kumimoji="1" lang="ja-JP" altLang="en-US" sz="3200" dirty="0" smtClean="0">
                          <a:solidFill>
                            <a:schemeClr val="tx1"/>
                          </a:solidFill>
                        </a:rPr>
                        <a:t>万</a:t>
                      </a:r>
                      <a:r>
                        <a:rPr kumimoji="1" lang="en-US" altLang="ja-JP" sz="3200" dirty="0" smtClean="0">
                          <a:solidFill>
                            <a:schemeClr val="tx1"/>
                          </a:solidFill>
                        </a:rPr>
                        <a:t>8</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5936">
                <a:tc>
                  <a:txBody>
                    <a:bodyPr/>
                    <a:lstStyle/>
                    <a:p>
                      <a:r>
                        <a:rPr kumimoji="1" lang="en-US" altLang="ja-JP" sz="3200" dirty="0" smtClean="0">
                          <a:solidFill>
                            <a:schemeClr val="tx1"/>
                          </a:solidFill>
                        </a:rPr>
                        <a:t>1975</a:t>
                      </a:r>
                      <a:r>
                        <a:rPr kumimoji="1" lang="ja-JP" altLang="en-US" sz="3200" dirty="0" smtClean="0">
                          <a:solidFill>
                            <a:schemeClr val="tx1"/>
                          </a:solidFill>
                        </a:rPr>
                        <a:t>年</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7</a:t>
                      </a:r>
                      <a:r>
                        <a:rPr kumimoji="1" lang="ja-JP" altLang="en-US" sz="3200" dirty="0" smtClean="0">
                          <a:solidFill>
                            <a:schemeClr val="tx1"/>
                          </a:solidFill>
                        </a:rPr>
                        <a:t>万</a:t>
                      </a:r>
                      <a:r>
                        <a:rPr kumimoji="1" lang="en-US" altLang="ja-JP" sz="3200" dirty="0" smtClean="0">
                          <a:solidFill>
                            <a:schemeClr val="tx1"/>
                          </a:solidFill>
                        </a:rPr>
                        <a:t>4</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1990</a:t>
                      </a:r>
                      <a:r>
                        <a:rPr kumimoji="1" lang="ja-JP" altLang="en-US" sz="3200" dirty="0" smtClean="0">
                          <a:solidFill>
                            <a:schemeClr val="tx1"/>
                          </a:solidFill>
                        </a:rPr>
                        <a:t>年</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8</a:t>
                      </a:r>
                      <a:r>
                        <a:rPr kumimoji="1" lang="ja-JP" altLang="en-US" sz="3200" dirty="0" smtClean="0">
                          <a:solidFill>
                            <a:schemeClr val="tx1"/>
                          </a:solidFill>
                        </a:rPr>
                        <a:t>万</a:t>
                      </a:r>
                      <a:r>
                        <a:rPr kumimoji="1" lang="en-US" altLang="ja-JP" sz="3200" dirty="0" smtClean="0">
                          <a:solidFill>
                            <a:schemeClr val="tx1"/>
                          </a:solidFill>
                        </a:rPr>
                        <a:t>1</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kumimoji="1" lang="en-US" altLang="ja-JP" sz="3200" dirty="0" smtClean="0">
                          <a:solidFill>
                            <a:schemeClr val="tx1"/>
                          </a:solidFill>
                        </a:rPr>
                        <a:t>2010</a:t>
                      </a:r>
                      <a:r>
                        <a:rPr kumimoji="1" lang="ja-JP" altLang="en-US" sz="3200" dirty="0" smtClean="0">
                          <a:solidFill>
                            <a:schemeClr val="tx1"/>
                          </a:solidFill>
                        </a:rPr>
                        <a:t>年</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3200" dirty="0" smtClean="0">
                          <a:solidFill>
                            <a:schemeClr val="tx1"/>
                          </a:solidFill>
                        </a:rPr>
                        <a:t>7</a:t>
                      </a:r>
                      <a:r>
                        <a:rPr kumimoji="1" lang="ja-JP" altLang="en-US" sz="3200" dirty="0" smtClean="0">
                          <a:solidFill>
                            <a:schemeClr val="tx1"/>
                          </a:solidFill>
                        </a:rPr>
                        <a:t>万</a:t>
                      </a:r>
                      <a:r>
                        <a:rPr kumimoji="1" lang="en-US" altLang="ja-JP" sz="3200" dirty="0" smtClean="0">
                          <a:solidFill>
                            <a:schemeClr val="tx1"/>
                          </a:solidFill>
                        </a:rPr>
                        <a:t>3</a:t>
                      </a:r>
                      <a:r>
                        <a:rPr kumimoji="1" lang="ja-JP" altLang="en-US" sz="3200" dirty="0" smtClean="0">
                          <a:solidFill>
                            <a:schemeClr val="tx1"/>
                          </a:solidFill>
                        </a:rPr>
                        <a:t>千人</a:t>
                      </a:r>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タイトル 1"/>
          <p:cNvSpPr>
            <a:spLocks noGrp="1"/>
          </p:cNvSpPr>
          <p:nvPr>
            <p:ph type="title"/>
          </p:nvPr>
        </p:nvSpPr>
        <p:spPr>
          <a:xfrm>
            <a:off x="457200" y="44624"/>
            <a:ext cx="8229600" cy="850106"/>
          </a:xfrm>
          <a:ln>
            <a:solidFill>
              <a:schemeClr val="tx1"/>
            </a:solidFill>
          </a:ln>
        </p:spPr>
        <p:txBody>
          <a:bodyPr/>
          <a:lstStyle/>
          <a:p>
            <a:pPr eaLnBrk="1" hangingPunct="1"/>
            <a:r>
              <a:rPr lang="ja-JP" altLang="en-US" dirty="0" smtClean="0"/>
              <a:t>加賀市</a:t>
            </a:r>
            <a:r>
              <a:rPr lang="en-US" altLang="ja-JP" dirty="0" smtClean="0"/>
              <a:t>(</a:t>
            </a:r>
            <a:r>
              <a:rPr lang="ja-JP" altLang="en-US" dirty="0" smtClean="0"/>
              <a:t>大聖寺藩</a:t>
            </a:r>
            <a:r>
              <a:rPr lang="en-US" altLang="ja-JP" dirty="0" smtClean="0"/>
              <a:t>)</a:t>
            </a:r>
            <a:r>
              <a:rPr lang="ja-JP" altLang="en-US" dirty="0" smtClean="0"/>
              <a:t>の人口推移</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accent6">
              <a:lumMod val="40000"/>
              <a:lumOff val="60000"/>
            </a:schemeClr>
          </a:solidFill>
          <a:ln>
            <a:solidFill>
              <a:schemeClr val="accent1"/>
            </a:solidFill>
          </a:ln>
        </p:spPr>
        <p:txBody>
          <a:bodyPr>
            <a:normAutofit/>
          </a:bodyPr>
          <a:lstStyle/>
          <a:p>
            <a:r>
              <a:rPr kumimoji="1" lang="ja-JP" altLang="en-US" dirty="0" smtClean="0"/>
              <a:t>人口問題の事前知識</a:t>
            </a:r>
            <a:endParaRPr kumimoji="1" lang="ja-JP" altLang="en-US" dirty="0"/>
          </a:p>
        </p:txBody>
      </p:sp>
      <p:sp>
        <p:nvSpPr>
          <p:cNvPr id="4" name="サブタイトル 3"/>
          <p:cNvSpPr>
            <a:spLocks noGrp="1"/>
          </p:cNvSpPr>
          <p:nvPr>
            <p:ph type="subTitle" idx="1"/>
          </p:nvPr>
        </p:nvSpPr>
        <p:spPr>
          <a:xfrm>
            <a:off x="1371600" y="3886200"/>
            <a:ext cx="6400800" cy="1559024"/>
          </a:xfrm>
        </p:spPr>
        <p:txBody>
          <a:bodyPr>
            <a:normAutofit/>
          </a:bodyPr>
          <a:lstStyle/>
          <a:p>
            <a:r>
              <a:rPr lang="ja-JP" altLang="en-US" dirty="0" smtClean="0"/>
              <a:t>総力戦体制と「福祉国家」</a:t>
            </a:r>
            <a:endParaRPr lang="en-US" altLang="ja-JP" dirty="0" smtClean="0"/>
          </a:p>
          <a:p>
            <a:r>
              <a:rPr lang="ja-JP" altLang="en-US" dirty="0" smtClean="0"/>
              <a:t>高岡裕之　岩波書店</a:t>
            </a:r>
            <a:endParaRPr kumimoji="1" lang="ja-JP"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accent1"/>
            </a:solidFill>
          </a:ln>
        </p:spPr>
        <p:txBody>
          <a:bodyPr/>
          <a:lstStyle/>
          <a:p>
            <a:r>
              <a:rPr kumimoji="1" lang="ja-JP" altLang="en-US" dirty="0" smtClean="0"/>
              <a:t>主要先進諸国の高齢化</a:t>
            </a:r>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rot="5400000">
            <a:off x="1806093" y="-273011"/>
            <a:ext cx="5531813" cy="8784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0080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 </a:t>
            </a:r>
            <a:r>
              <a:rPr lang="ja-JP" altLang="en-US" dirty="0" smtClean="0"/>
              <a:t>第二回</a:t>
            </a:r>
            <a:endParaRPr kumimoji="1" lang="ja-JP" altLang="en-US" dirty="0"/>
          </a:p>
        </p:txBody>
      </p:sp>
      <p:sp>
        <p:nvSpPr>
          <p:cNvPr id="3" name="Rectangle 2"/>
          <p:cNvSpPr txBox="1">
            <a:spLocks noChangeArrowheads="1"/>
          </p:cNvSpPr>
          <p:nvPr/>
        </p:nvSpPr>
        <p:spPr>
          <a:xfrm>
            <a:off x="755576" y="3573016"/>
            <a:ext cx="7772400" cy="2808312"/>
          </a:xfrm>
          <a:prstGeom prst="rect">
            <a:avLst/>
          </a:prstGeom>
          <a:solidFill>
            <a:schemeClr val="accent6">
              <a:lumMod val="75000"/>
            </a:schemeClr>
          </a:solidFill>
          <a:ln>
            <a:solidFill>
              <a:schemeClr val="tx1"/>
            </a:solid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人流</a:t>
            </a:r>
            <a:r>
              <a:rPr kumimoji="1" lang="ja-JP" altLang="en-US" sz="5400" b="0" i="0" u="none" strike="noStrike" kern="1200" cap="none" spc="0" normalizeH="0" baseline="0" noProof="0" dirty="0" smtClean="0">
                <a:ln>
                  <a:noFill/>
                </a:ln>
                <a:solidFill>
                  <a:schemeClr val="tx1"/>
                </a:solidFill>
                <a:effectLst/>
                <a:uLnTx/>
                <a:uFillTx/>
                <a:latin typeface="+mj-lt"/>
                <a:ea typeface="+mj-ea"/>
                <a:cs typeface="+mj-cs"/>
              </a:rPr>
              <a:t>問題</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空間軸（一極集中）</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時間軸（人口減少）</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人口政策確立要綱</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fontScale="92500" lnSpcReduction="20000"/>
          </a:bodyPr>
          <a:lstStyle/>
          <a:p>
            <a:r>
              <a:rPr kumimoji="1" lang="ja-JP" altLang="en-US" dirty="0" smtClean="0"/>
              <a:t>人口の量と質の増大強化を目指す戦時人口政策は厚生省で構想　閣議決定された「基本国策要綱」に基づく一つとして作成される</a:t>
            </a:r>
            <a:endParaRPr kumimoji="1" lang="en-US" altLang="ja-JP" dirty="0" smtClean="0"/>
          </a:p>
          <a:p>
            <a:r>
              <a:rPr kumimoji="1" lang="ja-JP" altLang="en-US" sz="5200" dirty="0" smtClean="0">
                <a:solidFill>
                  <a:srgbClr val="FF0000"/>
                </a:solidFill>
              </a:rPr>
              <a:t>「昭和</a:t>
            </a:r>
            <a:r>
              <a:rPr kumimoji="1" lang="en-US" altLang="ja-JP" sz="5200" dirty="0" smtClean="0">
                <a:solidFill>
                  <a:srgbClr val="FF0000"/>
                </a:solidFill>
              </a:rPr>
              <a:t>35</a:t>
            </a:r>
            <a:r>
              <a:rPr kumimoji="1" lang="ja-JP" altLang="en-US" sz="5200" dirty="0" smtClean="0">
                <a:solidFill>
                  <a:srgbClr val="FF0000"/>
                </a:solidFill>
              </a:rPr>
              <a:t>年」の内地人の総人口を「一億人」とする全体目標</a:t>
            </a:r>
            <a:endParaRPr kumimoji="1" lang="en-US" altLang="ja-JP" sz="5200" dirty="0" smtClean="0">
              <a:solidFill>
                <a:srgbClr val="FF0000"/>
              </a:solidFill>
            </a:endParaRPr>
          </a:p>
          <a:p>
            <a:r>
              <a:rPr lang="ja-JP" altLang="en-US" dirty="0" smtClean="0"/>
              <a:t>中川友長（人口問題研究所調査部長）による</a:t>
            </a:r>
            <a:r>
              <a:rPr lang="en-US" altLang="ja-JP" dirty="0" smtClean="0"/>
              <a:t>1939</a:t>
            </a:r>
            <a:r>
              <a:rPr lang="ja-JP" altLang="en-US" dirty="0" smtClean="0"/>
              <a:t>年人口推計ベース　日本の人口は</a:t>
            </a:r>
            <a:r>
              <a:rPr lang="en-US" altLang="ja-JP" dirty="0" smtClean="0"/>
              <a:t>1960</a:t>
            </a:r>
            <a:r>
              <a:rPr lang="ja-JP" altLang="en-US" dirty="0" smtClean="0"/>
              <a:t>年</a:t>
            </a:r>
            <a:r>
              <a:rPr lang="ja-JP" altLang="en-US" dirty="0" err="1" smtClean="0"/>
              <a:t>ー</a:t>
            </a:r>
            <a:r>
              <a:rPr lang="en-US" altLang="ja-JP" dirty="0" smtClean="0"/>
              <a:t>65</a:t>
            </a:r>
            <a:r>
              <a:rPr lang="ja-JP" altLang="en-US" dirty="0" smtClean="0"/>
              <a:t>年の間に一億人を超えるものの、</a:t>
            </a:r>
            <a:r>
              <a:rPr lang="en-US" altLang="ja-JP" sz="4300" b="1" dirty="0" smtClean="0">
                <a:solidFill>
                  <a:srgbClr val="FF0000"/>
                </a:solidFill>
              </a:rPr>
              <a:t>2000</a:t>
            </a:r>
            <a:r>
              <a:rPr lang="ja-JP" altLang="en-US" sz="4300" b="1" dirty="0" smtClean="0">
                <a:solidFill>
                  <a:srgbClr val="FF0000"/>
                </a:solidFill>
              </a:rPr>
              <a:t>年の一億二二七四万をピークに減少</a:t>
            </a:r>
            <a:endParaRPr kumimoji="1" lang="ja-JP" altLang="en-US" sz="43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0"/>
            <a:ext cx="6425172" cy="6841522"/>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rot="5400000">
            <a:off x="1637742" y="-729393"/>
            <a:ext cx="5841401" cy="8812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幻の農業政策要綱（企画院事件？）</a:t>
            </a:r>
            <a:endParaRPr kumimoji="1" lang="ja-JP" altLang="en-US" dirty="0"/>
          </a:p>
        </p:txBody>
      </p:sp>
      <p:sp>
        <p:nvSpPr>
          <p:cNvPr id="3" name="コンテンツ プレースホルダ 2"/>
          <p:cNvSpPr>
            <a:spLocks noGrp="1"/>
          </p:cNvSpPr>
          <p:nvPr>
            <p:ph idx="1"/>
          </p:nvPr>
        </p:nvSpPr>
        <p:spPr>
          <a:xfrm>
            <a:off x="457200" y="1600200"/>
            <a:ext cx="8507288" cy="5257800"/>
          </a:xfrm>
        </p:spPr>
        <p:txBody>
          <a:bodyPr>
            <a:normAutofit fontScale="85000" lnSpcReduction="20000"/>
          </a:bodyPr>
          <a:lstStyle/>
          <a:p>
            <a:r>
              <a:rPr kumimoji="1" lang="ja-JP" altLang="en-US" dirty="0" smtClean="0"/>
              <a:t>満州事変までは、農村における「過剰人口」「余剰労働力」が問題</a:t>
            </a:r>
            <a:endParaRPr kumimoji="1" lang="en-US" altLang="ja-JP" dirty="0" smtClean="0"/>
          </a:p>
          <a:p>
            <a:r>
              <a:rPr lang="ja-JP" altLang="en-US" dirty="0" smtClean="0"/>
              <a:t>事変発生後、農村の「人口減退」「労働力不足」が生産力の問題として現れる</a:t>
            </a:r>
            <a:endParaRPr lang="en-US" altLang="ja-JP" dirty="0" smtClean="0"/>
          </a:p>
          <a:p>
            <a:r>
              <a:rPr kumimoji="1" lang="ja-JP" altLang="en-US" dirty="0" smtClean="0"/>
              <a:t>⇒都市の農村よりの労働力吸引は当然であり、農村の人口減少はやむを得ない。人口の工業化・都市化の必然性と「</a:t>
            </a:r>
            <a:r>
              <a:rPr kumimoji="1" lang="ja-JP" altLang="en-US" dirty="0" smtClean="0">
                <a:solidFill>
                  <a:srgbClr val="FF0000"/>
                </a:solidFill>
              </a:rPr>
              <a:t>社会政策</a:t>
            </a:r>
            <a:r>
              <a:rPr kumimoji="1" lang="ja-JP" altLang="en-US" dirty="0" smtClean="0"/>
              <a:t>」による都市人口の量的・質的強化の可能性が強調</a:t>
            </a:r>
            <a:endParaRPr kumimoji="1" lang="en-US" altLang="ja-JP" dirty="0" smtClean="0"/>
          </a:p>
          <a:p>
            <a:r>
              <a:rPr lang="ja-JP" altLang="en-US" dirty="0">
                <a:solidFill>
                  <a:srgbClr val="FF0000"/>
                </a:solidFill>
              </a:rPr>
              <a:t>⇔</a:t>
            </a:r>
            <a:r>
              <a:rPr lang="ja-JP" altLang="en-US" dirty="0" smtClean="0"/>
              <a:t>人口政策者の関心はもっぱら高い人口増加率を持つ農業人口を保存することに向けられる</a:t>
            </a:r>
            <a:endParaRPr lang="en-US" altLang="ja-JP" dirty="0" smtClean="0"/>
          </a:p>
          <a:p>
            <a:r>
              <a:rPr kumimoji="1" lang="ja-JP" altLang="en-US" dirty="0"/>
              <a:t>人口政策確立</a:t>
            </a:r>
            <a:r>
              <a:rPr kumimoji="1" lang="ja-JP" altLang="en-US" dirty="0" smtClean="0"/>
              <a:t>要綱と一体として「農業政策要綱」（「農業人口の定有」「国土計画による純農村の維持」）検討</a:t>
            </a:r>
            <a:endParaRPr kumimoji="1" lang="en-US" altLang="ja-JP" dirty="0" smtClean="0"/>
          </a:p>
          <a:p>
            <a:r>
              <a:rPr lang="ja-JP" altLang="en-US" dirty="0" smtClean="0"/>
              <a:t>企画院・農林省のねらいは事実上「農地改革」</a:t>
            </a:r>
            <a:endParaRPr kumimoji="1" lang="ja-JP"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507288" cy="1143000"/>
          </a:xfrm>
          <a:ln>
            <a:solidFill>
              <a:schemeClr val="accent1"/>
            </a:solidFill>
          </a:ln>
        </p:spPr>
        <p:txBody>
          <a:bodyPr>
            <a:normAutofit/>
          </a:bodyPr>
          <a:lstStyle/>
          <a:p>
            <a:r>
              <a:rPr kumimoji="1" lang="ja-JP" altLang="en-US" dirty="0" smtClean="0"/>
              <a:t>戦時人口政策と国土計画</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当時の</a:t>
            </a:r>
            <a:r>
              <a:rPr kumimoji="1" lang="ja-JP" altLang="en-US" sz="4000" b="1" dirty="0" smtClean="0">
                <a:solidFill>
                  <a:srgbClr val="FF0000"/>
                </a:solidFill>
              </a:rPr>
              <a:t>結核</a:t>
            </a:r>
            <a:r>
              <a:rPr kumimoji="1" lang="ja-JP" altLang="en-US" dirty="0" smtClean="0"/>
              <a:t>は、工業化の進展と比例する形で増加（次図）</a:t>
            </a:r>
            <a:endParaRPr kumimoji="1" lang="en-US" altLang="ja-JP" dirty="0" smtClean="0"/>
          </a:p>
          <a:p>
            <a:r>
              <a:rPr lang="ja-JP" altLang="en-US" dirty="0" smtClean="0"/>
              <a:t>厚生省五十年史</a:t>
            </a:r>
            <a:r>
              <a:rPr lang="en-US" altLang="ja-JP" dirty="0" smtClean="0"/>
              <a:t>93</a:t>
            </a:r>
            <a:r>
              <a:rPr lang="ja-JP" altLang="en-US" dirty="0" smtClean="0"/>
              <a:t>頁　昭和</a:t>
            </a:r>
            <a:r>
              <a:rPr lang="en-US" altLang="ja-JP" dirty="0" smtClean="0"/>
              <a:t>4</a:t>
            </a:r>
            <a:r>
              <a:rPr lang="ja-JP" altLang="en-US" dirty="0" smtClean="0"/>
              <a:t>年頃は「都市からの失業者特に紡績工女等の帰農により結核は、結核処女地であった農村に非常な勢いで伝播する状況」であった。</a:t>
            </a:r>
            <a:endParaRPr kumimoji="1" lang="en-US" altLang="ja-JP" dirty="0" smtClean="0"/>
          </a:p>
          <a:p>
            <a:r>
              <a:rPr lang="ja-JP" altLang="en-US" dirty="0"/>
              <a:t>人口</a:t>
            </a:r>
            <a:r>
              <a:rPr lang="ja-JP" altLang="en-US" dirty="0" smtClean="0"/>
              <a:t>の供給源としての</a:t>
            </a:r>
            <a:r>
              <a:rPr lang="ja-JP" altLang="en-US" b="1" dirty="0" smtClean="0">
                <a:solidFill>
                  <a:srgbClr val="FF0000"/>
                </a:solidFill>
              </a:rPr>
              <a:t>農村重視の農本主義的性格の思想</a:t>
            </a:r>
            <a:r>
              <a:rPr lang="ja-JP" altLang="en-US" dirty="0" smtClean="0"/>
              <a:t>⇒「内地人」</a:t>
            </a:r>
            <a:r>
              <a:rPr lang="ja-JP" altLang="en-US" dirty="0" smtClean="0">
                <a:solidFill>
                  <a:srgbClr val="FF0000"/>
                </a:solidFill>
              </a:rPr>
              <a:t>人口の四割</a:t>
            </a:r>
            <a:r>
              <a:rPr lang="ja-JP" altLang="en-US" dirty="0" smtClean="0"/>
              <a:t>を農業人口として確保、満州への大規模移民方針</a:t>
            </a:r>
            <a:endParaRPr lang="en-US" altLang="ja-JP" dirty="0" smtClean="0"/>
          </a:p>
          <a:p>
            <a:r>
              <a:rPr kumimoji="1" lang="ja-JP" altLang="en-US" dirty="0"/>
              <a:t>国土計画</a:t>
            </a:r>
            <a:r>
              <a:rPr kumimoji="1" lang="ja-JP" altLang="en-US" dirty="0" smtClean="0"/>
              <a:t>の基本問題として、人口増殖力保持の立場から、将来の工業地、都市計画が反省されるべき（舘「戦時経済下の人口問題」）</a:t>
            </a:r>
            <a:endParaRPr kumimoji="1" lang="en-US" altLang="ja-JP"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a:ln>
            <a:solidFill>
              <a:schemeClr val="accent1"/>
            </a:solidFill>
          </a:ln>
        </p:spPr>
        <p:txBody>
          <a:bodyPr/>
          <a:lstStyle/>
          <a:p>
            <a:r>
              <a:rPr kumimoji="1" lang="ja-JP" altLang="en-US" dirty="0" smtClean="0"/>
              <a:t>工業化と結核死亡者数の相関</a:t>
            </a:r>
            <a:endParaRPr kumimoji="1" lang="ja-JP" altLang="en-US" dirty="0"/>
          </a:p>
        </p:txBody>
      </p:sp>
      <p:pic>
        <p:nvPicPr>
          <p:cNvPr id="5122" name="Picture 2"/>
          <p:cNvPicPr>
            <a:picLocks noChangeAspect="1" noChangeArrowheads="1"/>
          </p:cNvPicPr>
          <p:nvPr/>
        </p:nvPicPr>
        <p:blipFill>
          <a:blip r:embed="rId3" cstate="print"/>
          <a:srcRect/>
          <a:stretch>
            <a:fillRect/>
          </a:stretch>
        </p:blipFill>
        <p:spPr bwMode="auto">
          <a:xfrm>
            <a:off x="547782" y="1406798"/>
            <a:ext cx="7408594"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712968" cy="1143000"/>
          </a:xfrm>
          <a:ln>
            <a:solidFill>
              <a:schemeClr val="accent1"/>
            </a:solidFill>
          </a:ln>
        </p:spPr>
        <p:txBody>
          <a:bodyPr>
            <a:normAutofit fontScale="90000"/>
          </a:bodyPr>
          <a:lstStyle/>
          <a:p>
            <a:r>
              <a:rPr lang="ja-JP" altLang="en-US" dirty="0" smtClean="0"/>
              <a:t>「国土計画設定要綱」閣議決定</a:t>
            </a:r>
            <a:r>
              <a:rPr lang="en-US" altLang="ja-JP" dirty="0" smtClean="0"/>
              <a:t/>
            </a:r>
            <a:br>
              <a:rPr lang="en-US" altLang="ja-JP" dirty="0" smtClean="0"/>
            </a:br>
            <a:r>
              <a:rPr lang="ja-JP" altLang="en-US" dirty="0" smtClean="0"/>
              <a:t> </a:t>
            </a:r>
            <a:r>
              <a:rPr lang="ja-JP" altLang="en-US" sz="3100" dirty="0" smtClean="0"/>
              <a:t>１９４０年９月２４日</a:t>
            </a:r>
            <a:endParaRPr kumimoji="1" lang="ja-JP" altLang="en-US" sz="3100"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戦時人口政策推進者は国土計画を通じて、農業人口の保全と大都市人口の分散を望む</a:t>
            </a:r>
            <a:endParaRPr kumimoji="1" lang="en-US" altLang="ja-JP" dirty="0" smtClean="0"/>
          </a:p>
          <a:p>
            <a:r>
              <a:rPr lang="ja-JP" altLang="en-US" dirty="0" smtClean="0">
                <a:solidFill>
                  <a:srgbClr val="FF0000"/>
                </a:solidFill>
              </a:rPr>
              <a:t>「大都市を疎開し人口の分散を図ること、これがため工場、学校等は極力これを地方に分散」という項目が「人口政策確立要綱」に掲げられる</a:t>
            </a:r>
            <a:endParaRPr lang="en-US" altLang="ja-JP" dirty="0" smtClean="0">
              <a:solidFill>
                <a:srgbClr val="FF0000"/>
              </a:solidFill>
            </a:endParaRPr>
          </a:p>
          <a:p>
            <a:r>
              <a:rPr kumimoji="1" lang="ja-JP" altLang="en-US" dirty="0"/>
              <a:t>石川</a:t>
            </a:r>
            <a:r>
              <a:rPr kumimoji="1" lang="ja-JP" altLang="en-US" dirty="0" smtClean="0"/>
              <a:t>栄耀　生活圏を基礎とする都市の適正規模化＝小都市化　小都市に住むことは人々の心身の健康を回復せしめる</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厚生省の設立</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一般には国家総動員体制の一環であったと見なされている</a:t>
            </a:r>
            <a:endParaRPr lang="en-US" altLang="ja-JP" dirty="0" smtClean="0"/>
          </a:p>
          <a:p>
            <a:r>
              <a:rPr lang="ja-JP" altLang="en-US" dirty="0" smtClean="0"/>
              <a:t>「壮丁体位」の向上を求める陸軍の「衛生省」設立論を受ける形で行われた事実</a:t>
            </a:r>
            <a:endParaRPr lang="en-US" altLang="ja-JP" dirty="0" smtClean="0"/>
          </a:p>
          <a:p>
            <a:r>
              <a:rPr kumimoji="1" lang="ja-JP" altLang="en-US" dirty="0" smtClean="0"/>
              <a:t>近年の福祉国家研究は厚生省の設立を「日本の福祉国家体制の歴史的起点であったといっても過言ではないと高く評価（「内務省の社会史」</a:t>
            </a:r>
            <a:endParaRPr kumimoji="1" lang="en-US" altLang="ja-JP" dirty="0" smtClean="0"/>
          </a:p>
          <a:p>
            <a:r>
              <a:rPr lang="ja-JP" altLang="en-US" dirty="0" smtClean="0"/>
              <a:t>近衛首相と内務省が陸軍をうまく利用</a:t>
            </a:r>
            <a:endParaRPr kumimoji="1" lang="ja-JP"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１９３０年代の人口動向</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１９２０年代半ばから内地人口の自然増加が百万人規模に達した。出生率の低下を上回る規模で死亡率の低下が進んだ結果（</a:t>
            </a:r>
            <a:r>
              <a:rPr kumimoji="1" lang="ja-JP" altLang="en-US" b="1" dirty="0" smtClean="0">
                <a:solidFill>
                  <a:srgbClr val="FF0000"/>
                </a:solidFill>
              </a:rPr>
              <a:t>「人口転換」多産多死⇒多産少死⇒少産少死</a:t>
            </a:r>
            <a:r>
              <a:rPr kumimoji="1" lang="ja-JP" altLang="en-US" dirty="0" smtClean="0"/>
              <a:t>）</a:t>
            </a:r>
            <a:endParaRPr kumimoji="1" lang="en-US" altLang="ja-JP" dirty="0" smtClean="0"/>
          </a:p>
          <a:p>
            <a:r>
              <a:rPr kumimoji="1" lang="ja-JP" altLang="en-US" dirty="0" smtClean="0"/>
              <a:t>第一次世界大戦後多くの国が少産少死段階への移行を遂げた結果、人口増加の停止ないし人口減少の危機が問題となりつつあった</a:t>
            </a:r>
            <a:endParaRPr kumimoji="1" lang="en-US" altLang="ja-JP" dirty="0" smtClean="0"/>
          </a:p>
          <a:p>
            <a:r>
              <a:rPr kumimoji="1" lang="ja-JP" altLang="en-US" dirty="0" smtClean="0"/>
              <a:t>日本は１９２０年代か</a:t>
            </a:r>
            <a:r>
              <a:rPr lang="ja-JP" altLang="en-US" dirty="0" smtClean="0"/>
              <a:t>ら多産少死段階への本格的な移行期に突入していた</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solidFill>
          </a:ln>
        </p:spPr>
        <p:txBody>
          <a:bodyPr>
            <a:normAutofit/>
          </a:bodyPr>
          <a:lstStyle/>
          <a:p>
            <a:r>
              <a:rPr kumimoji="1" lang="ja-JP" altLang="en-US" dirty="0" smtClean="0"/>
              <a:t>人口自然増加率の推移</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rot="5400000">
            <a:off x="1681378" y="-65072"/>
            <a:ext cx="5493214" cy="83529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5616624"/>
          </a:xfrm>
          <a:ln>
            <a:solidFill>
              <a:schemeClr val="accent1"/>
            </a:solidFill>
          </a:ln>
        </p:spPr>
        <p:txBody>
          <a:bodyPr>
            <a:normAutofit/>
          </a:bodyPr>
          <a:lstStyle/>
          <a:p>
            <a:r>
              <a:rPr lang="ja-JP" altLang="en-US" b="1" dirty="0" smtClean="0"/>
              <a:t>中国人旅行者、世界を潤す　</a:t>
            </a:r>
            <a:r>
              <a:rPr lang="en-US" altLang="ja-JP" b="1" dirty="0" smtClean="0"/>
              <a:t>14</a:t>
            </a:r>
            <a:r>
              <a:rPr lang="ja-JP" altLang="en-US" b="1" dirty="0" smtClean="0"/>
              <a:t>年の海外旅行支出</a:t>
            </a:r>
            <a:r>
              <a:rPr lang="en-US" altLang="ja-JP" b="1" dirty="0" smtClean="0"/>
              <a:t>28</a:t>
            </a:r>
            <a:r>
              <a:rPr lang="ja-JP" altLang="en-US" b="1" dirty="0" smtClean="0"/>
              <a:t>％</a:t>
            </a:r>
            <a:r>
              <a:rPr lang="ja-JP" altLang="en-US" b="1" dirty="0" smtClean="0"/>
              <a:t>増</a:t>
            </a:r>
            <a:r>
              <a:rPr lang="en-US" altLang="ja-JP" b="1" dirty="0" smtClean="0"/>
              <a:t/>
            </a:r>
            <a:br>
              <a:rPr lang="en-US" altLang="ja-JP" b="1" dirty="0" smtClean="0"/>
            </a:br>
            <a:r>
              <a:rPr lang="ja-JP" altLang="en-US" b="1" dirty="0" smtClean="0"/>
              <a:t> </a:t>
            </a:r>
            <a:br>
              <a:rPr lang="ja-JP" altLang="en-US" b="1" dirty="0" smtClean="0"/>
            </a:br>
            <a:r>
              <a:rPr lang="ja-JP" altLang="en-US" b="1" dirty="0" smtClean="0"/>
              <a:t>世界観光機関調べ、４年連続で過去最高</a:t>
            </a:r>
            <a:r>
              <a:rPr lang="ja-JP" altLang="en-US" b="1" dirty="0" smtClean="0"/>
              <a:t>更新</a:t>
            </a:r>
            <a:r>
              <a:rPr lang="en-US" altLang="ja-JP" b="1" dirty="0" smtClean="0"/>
              <a:t/>
            </a:r>
            <a:br>
              <a:rPr lang="en-US" altLang="ja-JP" b="1" dirty="0" smtClean="0"/>
            </a:br>
            <a:r>
              <a:rPr lang="en-US" altLang="ja-JP" b="1" dirty="0" smtClean="0"/>
              <a:t/>
            </a:r>
            <a:br>
              <a:rPr lang="en-US" altLang="ja-JP" b="1" dirty="0" smtClean="0"/>
            </a:br>
            <a:r>
              <a:rPr lang="en-US" altLang="zh-TW" dirty="0" smtClean="0"/>
              <a:t>2015/4/20 </a:t>
            </a:r>
            <a:r>
              <a:rPr lang="en-US" altLang="zh-TW" dirty="0" smtClean="0"/>
              <a:t>12:32</a:t>
            </a:r>
            <a:br>
              <a:rPr lang="en-US" altLang="zh-TW" dirty="0" smtClean="0"/>
            </a:br>
            <a:r>
              <a:rPr lang="zh-TW" altLang="en-US" dirty="0" smtClean="0"/>
              <a:t>日本</a:t>
            </a:r>
            <a:r>
              <a:rPr lang="zh-TW" altLang="en-US" dirty="0" smtClean="0"/>
              <a:t>経済新聞　電子版</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rot="5400000">
            <a:off x="1168561" y="-872417"/>
            <a:ext cx="6540910" cy="85190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字句「厚生」省</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en-US" dirty="0" smtClean="0"/>
              <a:t>「書経」の「</a:t>
            </a:r>
            <a:r>
              <a:rPr lang="ja-JP" altLang="en-US" sz="3500" b="1" dirty="0" smtClean="0">
                <a:solidFill>
                  <a:srgbClr val="FF0000"/>
                </a:solidFill>
              </a:rPr>
              <a:t>正徳利用厚生惟和</a:t>
            </a:r>
            <a:r>
              <a:rPr lang="ja-JP" altLang="en-US" dirty="0" smtClean="0"/>
              <a:t>」から厚生省と名付けられた。当初、「保健社会省」と命名する予定であったが、枢密院審査委員会において「保健社会省とは名前が長すぎる。以前、農商務省というのはあったが、三字止まりだ。もっと簡明な名前にした方がよい」という意見が南弘顧問官から出され、南顧問官から漢籍に出所を持つ「利用厚生」云々はまさに新省の所掌事務を示している。そこで、この厚生をとって厚生省としようという提案があったことに由来する。</a:t>
            </a:r>
            <a:endParaRPr lang="en-US" altLang="ja-JP" dirty="0" smtClean="0"/>
          </a:p>
          <a:p>
            <a:r>
              <a:rPr lang="ja-JP" altLang="en-US" dirty="0" smtClean="0"/>
              <a:t> 厚生省公衆衛生局編「検疫制度百年史」ぎょうせい、</a:t>
            </a:r>
            <a:r>
              <a:rPr lang="en-US" altLang="ja-JP" dirty="0" smtClean="0"/>
              <a:t>1980</a:t>
            </a:r>
            <a:r>
              <a:rPr lang="ja-JP" altLang="en-US" dirty="0" smtClean="0"/>
              <a:t>年</a:t>
            </a:r>
            <a:r>
              <a:rPr lang="en-US" altLang="ja-JP" dirty="0" smtClean="0"/>
              <a:t>3</a:t>
            </a:r>
            <a:r>
              <a:rPr lang="ja-JP" altLang="en-US" dirty="0" smtClean="0"/>
              <a:t>月、</a:t>
            </a:r>
            <a:r>
              <a:rPr lang="en-US" altLang="ja-JP" dirty="0" smtClean="0"/>
              <a:t>p.64</a:t>
            </a:r>
            <a:r>
              <a:rPr lang="ja-JP" altLang="en-US" dirty="0" smtClean="0"/>
              <a:t>　原出典は「内務省史」</a:t>
            </a:r>
          </a:p>
          <a:p>
            <a:endParaRPr kumimoji="1" lang="ja-JP"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tx1"/>
            </a:solidFill>
          </a:ln>
        </p:spPr>
        <p:txBody>
          <a:bodyPr/>
          <a:lstStyle/>
          <a:p>
            <a:r>
              <a:rPr kumimoji="1" lang="ja-JP" altLang="en-US" dirty="0" smtClean="0"/>
              <a:t>一極集中論議</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lang="ja-JP" altLang="en-US" dirty="0" smtClean="0"/>
              <a:t>土地問題、首都機能移転問題、</a:t>
            </a:r>
            <a:r>
              <a:rPr kumimoji="1" lang="ja-JP" altLang="en-US" dirty="0" smtClean="0"/>
              <a:t>工場、大学の分散等、</a:t>
            </a:r>
            <a:r>
              <a:rPr lang="ja-JP" altLang="en-US" dirty="0" smtClean="0"/>
              <a:t>これまで常に内政上の最大問題であった</a:t>
            </a:r>
            <a:endParaRPr lang="en-US" altLang="ja-JP" dirty="0" smtClean="0"/>
          </a:p>
          <a:p>
            <a:r>
              <a:rPr kumimoji="1" lang="ja-JP" altLang="en-US" dirty="0" smtClean="0"/>
              <a:t>人口減少時代に入り、人口問題が空間軸ではなく、時間軸としてとらえられるようになる。</a:t>
            </a:r>
            <a:endParaRPr kumimoji="1" lang="en-US" altLang="ja-JP" dirty="0" smtClean="0"/>
          </a:p>
          <a:p>
            <a:r>
              <a:rPr lang="ja-JP" altLang="en-US" dirty="0" smtClean="0"/>
              <a:t>空間軸としての人口問題は、外国人観光客、外国人労働者（⇔高額所得者の海外流出、ロングステイ）</a:t>
            </a:r>
            <a:endParaRPr lang="en-US" altLang="ja-JP" dirty="0" smtClean="0"/>
          </a:p>
          <a:p>
            <a:r>
              <a:rPr kumimoji="1" lang="ja-JP" altLang="en-US" dirty="0" smtClean="0"/>
              <a:t>時間軸としては、子育て支援策論議が中心であるが、本質は婚姻（家族）制度の見直しが必要</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ourism.jp/wp/wp-content/uploads/2013/05/column-opinion_130510_02.jpg"/>
          <p:cNvPicPr>
            <a:picLocks noChangeAspect="1" noChangeArrowheads="1"/>
          </p:cNvPicPr>
          <p:nvPr/>
        </p:nvPicPr>
        <p:blipFill>
          <a:blip r:embed="rId3" cstate="print"/>
          <a:srcRect/>
          <a:stretch>
            <a:fillRect/>
          </a:stretch>
        </p:blipFill>
        <p:spPr bwMode="auto">
          <a:xfrm>
            <a:off x="81370" y="501155"/>
            <a:ext cx="9099142" cy="605092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normAutofit/>
          </a:bodyPr>
          <a:lstStyle/>
          <a:p>
            <a:r>
              <a:rPr lang="ja-JP" altLang="en-US" dirty="0" smtClean="0"/>
              <a:t>少子化</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solidFill>
                  <a:srgbClr val="FF0000"/>
                </a:solidFill>
              </a:rPr>
              <a:t>少子化というより晩婚化、独身率</a:t>
            </a:r>
            <a:endParaRPr lang="en-US" altLang="ja-JP" dirty="0" smtClean="0">
              <a:solidFill>
                <a:srgbClr val="FF0000"/>
              </a:solidFill>
            </a:endParaRPr>
          </a:p>
          <a:p>
            <a:pPr>
              <a:buNone/>
            </a:pPr>
            <a:r>
              <a:rPr lang="ja-JP" altLang="en-US" dirty="0" smtClean="0"/>
              <a:t>　　　　　　　　　　　　　　　　⇔（安藤美姫）報道</a:t>
            </a:r>
            <a:endParaRPr lang="en-US" altLang="ja-JP" dirty="0" smtClean="0"/>
          </a:p>
          <a:p>
            <a:r>
              <a:rPr lang="ja-JP" altLang="en-US" dirty="0" smtClean="0"/>
              <a:t>家族法制度の見直し　</a:t>
            </a:r>
            <a:r>
              <a:rPr lang="en-US" altLang="ja-JP" dirty="0" smtClean="0"/>
              <a:t>【</a:t>
            </a:r>
            <a:r>
              <a:rPr lang="ja-JP" altLang="en-US" dirty="0" smtClean="0"/>
              <a:t>事実婚の認識</a:t>
            </a:r>
            <a:r>
              <a:rPr lang="en-US" altLang="ja-JP" dirty="0" smtClean="0"/>
              <a:t>】</a:t>
            </a:r>
          </a:p>
          <a:p>
            <a:r>
              <a:rPr lang="ja-JP" altLang="en-US" dirty="0" smtClean="0"/>
              <a:t>家族制度は明治時代に作られたもの</a:t>
            </a:r>
            <a:endParaRPr lang="en-US" altLang="ja-JP" dirty="0" smtClean="0"/>
          </a:p>
          <a:p>
            <a:r>
              <a:rPr lang="ja-JP" altLang="en-US" dirty="0" smtClean="0"/>
              <a:t>江戸時事以前は実婚の時代</a:t>
            </a:r>
            <a:endParaRPr lang="en-US" altLang="ja-JP" dirty="0" smtClean="0"/>
          </a:p>
          <a:p>
            <a:r>
              <a:rPr lang="ja-JP" altLang="en-US" dirty="0" smtClean="0"/>
              <a:t>日本の保守派は「家族」重視、しかし家族制度は新しく保守と合わない　</a:t>
            </a:r>
            <a:r>
              <a:rPr lang="ja-JP" altLang="en-US" dirty="0" smtClean="0">
                <a:solidFill>
                  <a:srgbClr val="FF0000"/>
                </a:solidFill>
              </a:rPr>
              <a:t>「民法いでて忠孝滅ぶ」</a:t>
            </a:r>
            <a:endParaRPr lang="en-US" altLang="ja-JP" dirty="0" smtClean="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16632"/>
            <a:ext cx="8229600" cy="1138138"/>
          </a:xfrm>
          <a:ln w="38100">
            <a:solidFill>
              <a:schemeClr val="tx1"/>
            </a:solidFill>
          </a:ln>
        </p:spPr>
        <p:txBody>
          <a:bodyPr>
            <a:normAutofit fontScale="90000"/>
          </a:bodyPr>
          <a:lstStyle/>
          <a:p>
            <a:r>
              <a:rPr lang="ja-JP" altLang="en-US" sz="4000" dirty="0" smtClean="0">
                <a:latin typeface="ＭＳ Ｐ明朝" pitchFamily="18" charset="-128"/>
                <a:ea typeface="ＭＳ Ｐ明朝" pitchFamily="18" charset="-128"/>
              </a:rPr>
              <a:t>出産奨励は２１世紀前期には効果はない</a:t>
            </a:r>
            <a:endParaRPr lang="ja-JP" altLang="en-US" sz="4000" dirty="0"/>
          </a:p>
        </p:txBody>
      </p:sp>
      <p:sp>
        <p:nvSpPr>
          <p:cNvPr id="55299" name="Rectangle 3"/>
          <p:cNvSpPr>
            <a:spLocks noGrp="1" noChangeArrowheads="1"/>
          </p:cNvSpPr>
          <p:nvPr>
            <p:ph type="body" idx="1"/>
          </p:nvPr>
        </p:nvSpPr>
        <p:spPr>
          <a:xfrm>
            <a:off x="0" y="1484784"/>
            <a:ext cx="9143999" cy="5256584"/>
          </a:xfrm>
        </p:spPr>
        <p:txBody>
          <a:bodyPr>
            <a:noAutofit/>
          </a:bodyPr>
          <a:lstStyle/>
          <a:p>
            <a:pPr>
              <a:lnSpc>
                <a:spcPct val="80000"/>
              </a:lnSpc>
            </a:pPr>
            <a:r>
              <a:rPr lang="ja-JP" altLang="en-US" sz="3600" dirty="0">
                <a:latin typeface="ＭＳ Ｐ明朝" pitchFamily="18" charset="-128"/>
                <a:ea typeface="ＭＳ Ｐ明朝" pitchFamily="18" charset="-128"/>
              </a:rPr>
              <a:t>生命３０数億年の</a:t>
            </a:r>
            <a:r>
              <a:rPr lang="ja-JP" altLang="en-US" sz="3600" dirty="0" smtClean="0">
                <a:latin typeface="ＭＳ Ｐ明朝" pitchFamily="18" charset="-128"/>
                <a:ea typeface="ＭＳ Ｐ明朝" pitchFamily="18" charset="-128"/>
              </a:rPr>
              <a:t>歴史、二十億年</a:t>
            </a:r>
            <a:r>
              <a:rPr lang="ja-JP" altLang="en-US" sz="3600" dirty="0">
                <a:latin typeface="ＭＳ Ｐ明朝" pitchFamily="18" charset="-128"/>
                <a:ea typeface="ＭＳ Ｐ明朝" pitchFamily="18" charset="-128"/>
              </a:rPr>
              <a:t>は無性繁殖</a:t>
            </a:r>
          </a:p>
          <a:p>
            <a:pPr>
              <a:lnSpc>
                <a:spcPct val="80000"/>
              </a:lnSpc>
            </a:pPr>
            <a:r>
              <a:rPr lang="ja-JP" altLang="en-US" sz="3600" dirty="0" smtClean="0">
                <a:latin typeface="ＭＳ Ｐ明朝" pitchFamily="18" charset="-128"/>
                <a:ea typeface="ＭＳ Ｐ明朝" pitchFamily="18" charset="-128"/>
              </a:rPr>
              <a:t>出生率現在</a:t>
            </a:r>
            <a:r>
              <a:rPr lang="ja-JP" altLang="en-US" sz="3600" dirty="0">
                <a:latin typeface="ＭＳ Ｐ明朝" pitchFamily="18" charset="-128"/>
                <a:ea typeface="ＭＳ Ｐ明朝" pitchFamily="18" charset="-128"/>
              </a:rPr>
              <a:t>１．３９（独、伊より高い、東京だけだと１．０１）のままでは１０００年後には日本人消滅</a:t>
            </a:r>
          </a:p>
          <a:p>
            <a:pPr>
              <a:lnSpc>
                <a:spcPct val="80000"/>
              </a:lnSpc>
            </a:pPr>
            <a:r>
              <a:rPr lang="ja-JP" altLang="en-US" sz="3600" dirty="0">
                <a:latin typeface="ＭＳ Ｐ明朝" pitchFamily="18" charset="-128"/>
                <a:ea typeface="ＭＳ Ｐ明朝" pitchFamily="18" charset="-128"/>
              </a:rPr>
              <a:t>女性の社会</a:t>
            </a:r>
            <a:r>
              <a:rPr lang="ja-JP" altLang="en-US" sz="3600" dirty="0" smtClean="0">
                <a:latin typeface="ＭＳ Ｐ明朝" pitchFamily="18" charset="-128"/>
                <a:ea typeface="ＭＳ Ｐ明朝" pitchFamily="18" charset="-128"/>
              </a:rPr>
              <a:t>進出　人口</a:t>
            </a:r>
            <a:r>
              <a:rPr lang="ja-JP" altLang="en-US" sz="3600" dirty="0">
                <a:latin typeface="ＭＳ Ｐ明朝" pitchFamily="18" charset="-128"/>
                <a:ea typeface="ＭＳ Ｐ明朝" pitchFamily="18" charset="-128"/>
              </a:rPr>
              <a:t>の置換水準は出生率（２．０７）、専業主婦の減少（四分の一）</a:t>
            </a:r>
          </a:p>
          <a:p>
            <a:pPr>
              <a:lnSpc>
                <a:spcPct val="80000"/>
              </a:lnSpc>
            </a:pPr>
            <a:r>
              <a:rPr lang="ja-JP" altLang="en-US" sz="3600" dirty="0" smtClean="0">
                <a:latin typeface="ＭＳ Ｐ明朝" pitchFamily="18" charset="-128"/>
                <a:ea typeface="ＭＳ Ｐ明朝" pitchFamily="18" charset="-128"/>
              </a:rPr>
              <a:t>特殊</a:t>
            </a:r>
            <a:r>
              <a:rPr lang="ja-JP" altLang="en-US" sz="3600" dirty="0">
                <a:latin typeface="ＭＳ Ｐ明朝" pitchFamily="18" charset="-128"/>
                <a:ea typeface="ＭＳ Ｐ明朝" pitchFamily="18" charset="-128"/>
              </a:rPr>
              <a:t>合計出生率とは１５から４９才の出生率</a:t>
            </a:r>
          </a:p>
          <a:p>
            <a:pPr>
              <a:lnSpc>
                <a:spcPct val="80000"/>
              </a:lnSpc>
            </a:pPr>
            <a:r>
              <a:rPr lang="ja-JP" altLang="en-US" sz="3600" dirty="0" smtClean="0">
                <a:latin typeface="ＭＳ Ｐ明朝" pitchFamily="18" charset="-128"/>
                <a:ea typeface="ＭＳ Ｐ明朝" pitchFamily="18" charset="-128"/>
              </a:rPr>
              <a:t>米国</a:t>
            </a:r>
            <a:r>
              <a:rPr lang="ja-JP" altLang="en-US" sz="3600" dirty="0">
                <a:latin typeface="ＭＳ Ｐ明朝" pitchFamily="18" charset="-128"/>
                <a:ea typeface="ＭＳ Ｐ明朝" pitchFamily="18" charset="-128"/>
              </a:rPr>
              <a:t>では８０年代以降学士、修士号取得者が女性のほうが</a:t>
            </a:r>
            <a:r>
              <a:rPr lang="ja-JP" altLang="en-US" sz="3600" dirty="0" smtClean="0">
                <a:latin typeface="ＭＳ Ｐ明朝" pitchFamily="18" charset="-128"/>
                <a:ea typeface="ＭＳ Ｐ明朝" pitchFamily="18" charset="-128"/>
              </a:rPr>
              <a:t>多い</a:t>
            </a:r>
            <a:endParaRPr lang="ja-JP" altLang="en-US" sz="3600" dirty="0">
              <a:latin typeface="ＭＳ Ｐ明朝" pitchFamily="18" charset="-128"/>
              <a:ea typeface="ＭＳ Ｐ明朝" pitchFamily="18"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lumMod val="95000"/>
                <a:lumOff val="5000"/>
              </a:schemeClr>
            </a:solidFill>
          </a:ln>
        </p:spPr>
        <p:txBody>
          <a:bodyPr/>
          <a:lstStyle/>
          <a:p>
            <a:r>
              <a:rPr kumimoji="1" lang="ja-JP" altLang="en-US" dirty="0" smtClean="0"/>
              <a:t>未婚率</a:t>
            </a:r>
            <a:endParaRPr kumimoji="1" lang="ja-JP" altLang="en-US" dirty="0"/>
          </a:p>
        </p:txBody>
      </p:sp>
      <p:sp>
        <p:nvSpPr>
          <p:cNvPr id="3" name="コンテンツ プレースホルダ 2"/>
          <p:cNvSpPr>
            <a:spLocks noGrp="1"/>
          </p:cNvSpPr>
          <p:nvPr>
            <p:ph idx="1"/>
          </p:nvPr>
        </p:nvSpPr>
        <p:spPr>
          <a:xfrm>
            <a:off x="457200" y="1340768"/>
            <a:ext cx="8229600" cy="4381947"/>
          </a:xfrm>
        </p:spPr>
        <p:txBody>
          <a:bodyPr>
            <a:normAutofit fontScale="92500"/>
          </a:bodyPr>
          <a:lstStyle/>
          <a:p>
            <a:pPr>
              <a:lnSpc>
                <a:spcPct val="80000"/>
              </a:lnSpc>
            </a:pPr>
            <a:r>
              <a:rPr lang="ja-JP" altLang="en-US" dirty="0" smtClean="0"/>
              <a:t>未婚率２５～２９歳　　</a:t>
            </a:r>
            <a:endParaRPr lang="en-US" altLang="ja-JP" dirty="0" smtClean="0"/>
          </a:p>
          <a:p>
            <a:pPr>
              <a:lnSpc>
                <a:spcPct val="80000"/>
              </a:lnSpc>
              <a:buNone/>
            </a:pPr>
            <a:r>
              <a:rPr lang="ja-JP" altLang="en-US" dirty="0" smtClean="0"/>
              <a:t>　　　　　　　　　             １８．１（</a:t>
            </a:r>
            <a:r>
              <a:rPr lang="en-US" altLang="ja-JP" dirty="0" smtClean="0"/>
              <a:t>1970</a:t>
            </a:r>
            <a:r>
              <a:rPr lang="ja-JP" altLang="en-US" dirty="0" smtClean="0"/>
              <a:t>）　４９．０（</a:t>
            </a:r>
            <a:r>
              <a:rPr lang="en-US" altLang="ja-JP" dirty="0" smtClean="0"/>
              <a:t>1995</a:t>
            </a:r>
            <a:r>
              <a:rPr lang="ja-JP" altLang="en-US" dirty="0" smtClean="0"/>
              <a:t>）</a:t>
            </a:r>
          </a:p>
          <a:p>
            <a:pPr>
              <a:lnSpc>
                <a:spcPct val="80000"/>
              </a:lnSpc>
              <a:buNone/>
            </a:pPr>
            <a:r>
              <a:rPr lang="ja-JP" altLang="en-US" dirty="0" smtClean="0"/>
              <a:t>　　　　　　３０～３４歳    ７．２　　　　　１９．９</a:t>
            </a:r>
          </a:p>
          <a:p>
            <a:pPr>
              <a:lnSpc>
                <a:spcPct val="80000"/>
              </a:lnSpc>
            </a:pPr>
            <a:r>
              <a:rPr lang="ja-JP" altLang="en-US" dirty="0" smtClean="0"/>
              <a:t>生涯未婚率（５０才）　現在の</a:t>
            </a:r>
            <a:r>
              <a:rPr lang="en-US" altLang="ja-JP" dirty="0" smtClean="0"/>
              <a:t>4.7%</a:t>
            </a:r>
            <a:r>
              <a:rPr lang="ja-JP" altLang="en-US" dirty="0" smtClean="0"/>
              <a:t>が８０年生まれの女性では１３．８％まで上昇予測</a:t>
            </a:r>
          </a:p>
          <a:p>
            <a:pPr>
              <a:lnSpc>
                <a:spcPct val="80000"/>
              </a:lnSpc>
            </a:pPr>
            <a:r>
              <a:rPr lang="ja-JP" altLang="en-US" dirty="0" smtClean="0"/>
              <a:t>婚外子　日本は４７年</a:t>
            </a:r>
            <a:r>
              <a:rPr lang="en-US" altLang="ja-JP" dirty="0" smtClean="0"/>
              <a:t>3.8</a:t>
            </a:r>
            <a:r>
              <a:rPr lang="ja-JP" altLang="en-US" dirty="0" err="1" smtClean="0"/>
              <a:t>、</a:t>
            </a:r>
            <a:r>
              <a:rPr lang="ja-JP" altLang="en-US" dirty="0" smtClean="0"/>
              <a:t>８０年</a:t>
            </a:r>
            <a:r>
              <a:rPr lang="en-US" altLang="ja-JP" dirty="0" smtClean="0"/>
              <a:t>0.8</a:t>
            </a:r>
            <a:r>
              <a:rPr lang="ja-JP" altLang="en-US" dirty="0" err="1" smtClean="0"/>
              <a:t>、</a:t>
            </a:r>
            <a:r>
              <a:rPr lang="ja-JP" altLang="en-US" dirty="0" smtClean="0"/>
              <a:t>９６年</a:t>
            </a:r>
            <a:r>
              <a:rPr lang="en-US" altLang="ja-JP" dirty="0" smtClean="0"/>
              <a:t>1.3%</a:t>
            </a:r>
          </a:p>
          <a:p>
            <a:pPr>
              <a:lnSpc>
                <a:spcPct val="80000"/>
              </a:lnSpc>
              <a:buNone/>
            </a:pPr>
            <a:r>
              <a:rPr lang="ja-JP" altLang="en-US" dirty="0" smtClean="0"/>
              <a:t>　　（９４年）　</a:t>
            </a:r>
            <a:endParaRPr lang="en-US" altLang="ja-JP" dirty="0" smtClean="0"/>
          </a:p>
          <a:p>
            <a:pPr>
              <a:lnSpc>
                <a:spcPct val="80000"/>
              </a:lnSpc>
              <a:buNone/>
            </a:pPr>
            <a:r>
              <a:rPr lang="ja-JP" altLang="en-US" dirty="0" smtClean="0"/>
              <a:t>フランス</a:t>
            </a:r>
            <a:r>
              <a:rPr lang="en-US" altLang="ja-JP" dirty="0" smtClean="0"/>
              <a:t>36.1</a:t>
            </a:r>
            <a:r>
              <a:rPr lang="ja-JP" altLang="en-US" dirty="0" smtClean="0"/>
              <a:t>　　ドイツ</a:t>
            </a:r>
            <a:r>
              <a:rPr lang="en-US" altLang="ja-JP" dirty="0" smtClean="0"/>
              <a:t>15.4</a:t>
            </a:r>
            <a:r>
              <a:rPr lang="ja-JP" altLang="en-US" dirty="0" smtClean="0"/>
              <a:t>　　　　　イタリア　</a:t>
            </a:r>
            <a:r>
              <a:rPr lang="en-US" altLang="ja-JP" dirty="0" smtClean="0"/>
              <a:t>7.7</a:t>
            </a:r>
            <a:r>
              <a:rPr lang="ja-JP" altLang="en-US" dirty="0" smtClean="0"/>
              <a:t>　</a:t>
            </a:r>
            <a:endParaRPr lang="en-US" altLang="ja-JP" dirty="0" smtClean="0"/>
          </a:p>
          <a:p>
            <a:pPr>
              <a:lnSpc>
                <a:spcPct val="80000"/>
              </a:lnSpc>
              <a:buNone/>
            </a:pPr>
            <a:r>
              <a:rPr lang="ja-JP" altLang="en-US" dirty="0" smtClean="0"/>
              <a:t>ノルウェイ</a:t>
            </a:r>
            <a:r>
              <a:rPr lang="en-US" altLang="ja-JP" dirty="0" smtClean="0"/>
              <a:t>45.9</a:t>
            </a:r>
            <a:r>
              <a:rPr lang="ja-JP" altLang="en-US" dirty="0" smtClean="0"/>
              <a:t>　　スウェーデン</a:t>
            </a:r>
            <a:r>
              <a:rPr lang="en-US" altLang="ja-JP" dirty="0" smtClean="0"/>
              <a:t>51.6</a:t>
            </a:r>
            <a:r>
              <a:rPr lang="ja-JP" altLang="en-US" dirty="0" smtClean="0"/>
              <a:t>　イギリス　</a:t>
            </a:r>
            <a:r>
              <a:rPr lang="en-US" altLang="ja-JP" dirty="0" smtClean="0"/>
              <a:t>32.0</a:t>
            </a:r>
          </a:p>
          <a:p>
            <a:pPr>
              <a:lnSpc>
                <a:spcPct val="80000"/>
              </a:lnSpc>
            </a:pPr>
            <a:endParaRPr lang="ja-JP" altLang="en-US" dirty="0" smtClean="0"/>
          </a:p>
          <a:p>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人工授精</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未婚の女性には国内では、学会が認めていな（海外では多額の費用）</a:t>
            </a:r>
            <a:endParaRPr kumimoji="1" lang="en-US" altLang="ja-JP" dirty="0" smtClean="0"/>
          </a:p>
          <a:p>
            <a:r>
              <a:rPr lang="ja-JP" altLang="en-US" dirty="0" smtClean="0"/>
              <a:t>違法性はないので、ネットでドナーを探すシステムが存在</a:t>
            </a:r>
            <a:endParaRPr lang="en-US" altLang="ja-JP" dirty="0" smtClean="0"/>
          </a:p>
          <a:p>
            <a:r>
              <a:rPr kumimoji="1" lang="ja-JP" altLang="en-US" dirty="0" smtClean="0"/>
              <a:t>リスクが大きく、社会的問題があるが、希望者が存在</a:t>
            </a:r>
            <a:endParaRPr kumimoji="1" lang="en-US" altLang="ja-JP" dirty="0" smtClean="0"/>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435280" cy="4209331"/>
          </a:xfrm>
        </p:spPr>
        <p:txBody>
          <a:bodyPr>
            <a:normAutofit/>
          </a:bodyPr>
          <a:lstStyle/>
          <a:p>
            <a:pPr>
              <a:lnSpc>
                <a:spcPct val="80000"/>
              </a:lnSpc>
            </a:pPr>
            <a:r>
              <a:rPr lang="ja-JP" altLang="en-US" dirty="0" smtClean="0"/>
              <a:t>日本女性の年齢別労働力が、欧米と異なり２０歳代後半から３０歳代前半で大きく落ち込む</a:t>
            </a:r>
          </a:p>
          <a:p>
            <a:pPr>
              <a:lnSpc>
                <a:spcPct val="80000"/>
              </a:lnSpc>
            </a:pPr>
            <a:r>
              <a:rPr lang="ja-JP" altLang="en-US" dirty="0" smtClean="0"/>
              <a:t>対応策　</a:t>
            </a:r>
            <a:endParaRPr lang="en-US" altLang="ja-JP" dirty="0" smtClean="0"/>
          </a:p>
          <a:p>
            <a:pPr>
              <a:lnSpc>
                <a:spcPct val="80000"/>
              </a:lnSpc>
              <a:buNone/>
            </a:pPr>
            <a:r>
              <a:rPr lang="ja-JP" altLang="en-US" dirty="0" smtClean="0"/>
              <a:t>北欧方式：</a:t>
            </a:r>
            <a:r>
              <a:rPr lang="ja-JP" altLang="en-US" dirty="0" smtClean="0">
                <a:solidFill>
                  <a:srgbClr val="FF0000"/>
                </a:solidFill>
              </a:rPr>
              <a:t>婚外児援助</a:t>
            </a:r>
          </a:p>
          <a:p>
            <a:pPr>
              <a:lnSpc>
                <a:spcPct val="80000"/>
              </a:lnSpc>
              <a:buNone/>
            </a:pPr>
            <a:r>
              <a:rPr lang="ja-JP" altLang="en-US" dirty="0" smtClean="0"/>
              <a:t>アイルランド方式：</a:t>
            </a:r>
            <a:r>
              <a:rPr lang="ja-JP" altLang="en-US" dirty="0" smtClean="0">
                <a:solidFill>
                  <a:srgbClr val="FF0000"/>
                </a:solidFill>
              </a:rPr>
              <a:t>堕胎禁止</a:t>
            </a:r>
          </a:p>
          <a:p>
            <a:pPr>
              <a:lnSpc>
                <a:spcPct val="80000"/>
              </a:lnSpc>
              <a:buNone/>
            </a:pPr>
            <a:r>
              <a:rPr lang="ja-JP" altLang="en-US" dirty="0" smtClean="0"/>
              <a:t>アメリカ方式：</a:t>
            </a:r>
            <a:r>
              <a:rPr lang="ja-JP" altLang="en-US" dirty="0" smtClean="0">
                <a:solidFill>
                  <a:srgbClr val="FF0000"/>
                </a:solidFill>
              </a:rPr>
              <a:t>移民</a:t>
            </a:r>
            <a:r>
              <a:rPr lang="ja-JP" altLang="en-US" dirty="0" smtClean="0"/>
              <a:t>（９０年代だけで１５００万人）</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ln>
            <a:solidFill>
              <a:schemeClr val="tx1"/>
            </a:solidFill>
          </a:ln>
        </p:spPr>
        <p:txBody>
          <a:bodyPr/>
          <a:lstStyle/>
          <a:p>
            <a:r>
              <a:rPr lang="ja-JP" altLang="en-US"/>
              <a:t>家族の空洞化</a:t>
            </a:r>
            <a:r>
              <a:rPr lang="ja-JP" altLang="en-US" i="1"/>
              <a:t>　</a:t>
            </a:r>
          </a:p>
        </p:txBody>
      </p:sp>
      <p:sp>
        <p:nvSpPr>
          <p:cNvPr id="56323" name="Rectangle 3"/>
          <p:cNvSpPr>
            <a:spLocks noGrp="1" noChangeArrowheads="1"/>
          </p:cNvSpPr>
          <p:nvPr>
            <p:ph type="body" idx="1"/>
          </p:nvPr>
        </p:nvSpPr>
        <p:spPr>
          <a:xfrm>
            <a:off x="457200" y="1600200"/>
            <a:ext cx="8686800" cy="4997450"/>
          </a:xfrm>
        </p:spPr>
        <p:txBody>
          <a:bodyPr>
            <a:normAutofit fontScale="92500"/>
          </a:bodyPr>
          <a:lstStyle/>
          <a:p>
            <a:pPr>
              <a:lnSpc>
                <a:spcPct val="80000"/>
              </a:lnSpc>
            </a:pPr>
            <a:r>
              <a:rPr lang="ja-JP" altLang="en-US" sz="2800" dirty="0">
                <a:latin typeface="ＭＳ 明朝" pitchFamily="17" charset="-128"/>
                <a:ea typeface="ＭＳ 明朝" pitchFamily="17" charset="-128"/>
              </a:rPr>
              <a:t>シングルの増加　</a:t>
            </a:r>
          </a:p>
          <a:p>
            <a:pPr>
              <a:lnSpc>
                <a:spcPct val="80000"/>
              </a:lnSpc>
            </a:pPr>
            <a:r>
              <a:rPr lang="ja-JP" altLang="en-US" sz="2800" dirty="0">
                <a:latin typeface="ＭＳ 明朝" pitchFamily="17" charset="-128"/>
                <a:ea typeface="ＭＳ 明朝" pitchFamily="17" charset="-128"/>
              </a:rPr>
              <a:t>平均初婚年齢（夫２８．５才、妻２６．３才）、２０代後半の未婚率、男性６６．９％、女性４８％、三十代の未婚率（男性４割、女性２割）、四十代未婚率（男性１５％）未婚男性同棲率極端に低い</a:t>
            </a:r>
            <a:r>
              <a:rPr lang="en-US" altLang="ja-JP" sz="2800" dirty="0">
                <a:solidFill>
                  <a:srgbClr val="FF0000"/>
                </a:solidFill>
                <a:latin typeface="ＭＳ 明朝" pitchFamily="17" charset="-128"/>
                <a:ea typeface="ＭＳ 明朝" pitchFamily="17" charset="-128"/>
              </a:rPr>
              <a:t>(</a:t>
            </a:r>
            <a:r>
              <a:rPr lang="ja-JP" altLang="en-US" sz="2800" dirty="0">
                <a:solidFill>
                  <a:srgbClr val="FF0000"/>
                </a:solidFill>
                <a:latin typeface="ＭＳ 明朝" pitchFamily="17" charset="-128"/>
                <a:ea typeface="ＭＳ 明朝" pitchFamily="17" charset="-128"/>
              </a:rPr>
              <a:t>数字は古い</a:t>
            </a:r>
            <a:r>
              <a:rPr lang="en-US" altLang="ja-JP" sz="2800" dirty="0" smtClean="0">
                <a:solidFill>
                  <a:srgbClr val="FF0000"/>
                </a:solidFill>
                <a:latin typeface="ＭＳ 明朝" pitchFamily="17" charset="-128"/>
                <a:ea typeface="ＭＳ 明朝" pitchFamily="17" charset="-128"/>
              </a:rPr>
              <a:t>)</a:t>
            </a:r>
            <a:endParaRPr lang="ja-JP" altLang="en-US" sz="2800" dirty="0">
              <a:latin typeface="ＭＳ 明朝" pitchFamily="17" charset="-128"/>
              <a:ea typeface="ＭＳ 明朝" pitchFamily="17" charset="-128"/>
            </a:endParaRPr>
          </a:p>
          <a:p>
            <a:pPr>
              <a:lnSpc>
                <a:spcPct val="80000"/>
              </a:lnSpc>
            </a:pPr>
            <a:r>
              <a:rPr lang="ja-JP" altLang="en-US" sz="2800" dirty="0">
                <a:latin typeface="ＭＳ 明朝" pitchFamily="17" charset="-128"/>
                <a:ea typeface="ＭＳ 明朝" pitchFamily="17" charset="-128"/>
              </a:rPr>
              <a:t>長期化するシングル率を支えるのは成人子と親の高い</a:t>
            </a:r>
            <a:r>
              <a:rPr lang="ja-JP" altLang="en-US" sz="2800" dirty="0" smtClean="0">
                <a:latin typeface="ＭＳ 明朝" pitchFamily="17" charset="-128"/>
                <a:ea typeface="ＭＳ 明朝" pitchFamily="17" charset="-128"/>
              </a:rPr>
              <a:t>同居率</a:t>
            </a:r>
            <a:endParaRPr lang="ja-JP" altLang="en-US" sz="2800" dirty="0">
              <a:latin typeface="ＭＳ 明朝" pitchFamily="17" charset="-128"/>
              <a:ea typeface="ＭＳ 明朝" pitchFamily="17" charset="-128"/>
            </a:endParaRPr>
          </a:p>
          <a:p>
            <a:pPr>
              <a:lnSpc>
                <a:spcPct val="80000"/>
              </a:lnSpc>
            </a:pPr>
            <a:r>
              <a:rPr lang="ja-JP" altLang="en-US" sz="2800" dirty="0">
                <a:latin typeface="ＭＳ 明朝" pitchFamily="17" charset="-128"/>
                <a:ea typeface="ＭＳ 明朝" pitchFamily="17" charset="-128"/>
              </a:rPr>
              <a:t>非婚シングルを支えるのが少子化と親の与えるインフラ。前倒しの年金生活者（辻中俊樹）、パラサイトシングル、若年超高失業率が直ちに社会不安に結びつかないのは親のインフラのおかげ</a:t>
            </a:r>
          </a:p>
          <a:p>
            <a:pPr>
              <a:lnSpc>
                <a:spcPct val="80000"/>
              </a:lnSpc>
            </a:pPr>
            <a:r>
              <a:rPr lang="ja-JP" altLang="en-US" sz="2800" dirty="0">
                <a:latin typeface="ＭＳ 明朝" pitchFamily="17" charset="-128"/>
                <a:ea typeface="ＭＳ 明朝" pitchFamily="17" charset="-128"/>
              </a:rPr>
              <a:t>結婚・出産の高い連動</a:t>
            </a:r>
          </a:p>
          <a:p>
            <a:pPr>
              <a:lnSpc>
                <a:spcPct val="80000"/>
              </a:lnSpc>
              <a:buFontTx/>
              <a:buNone/>
            </a:pPr>
            <a:r>
              <a:rPr lang="ja-JP" altLang="en-US" sz="2800" dirty="0">
                <a:latin typeface="ＭＳ 明朝" pitchFamily="17" charset="-128"/>
                <a:ea typeface="ＭＳ 明朝" pitchFamily="17" charset="-128"/>
              </a:rPr>
              <a:t>　</a:t>
            </a:r>
            <a:r>
              <a:rPr lang="ja-JP" altLang="en-US" sz="2800" b="1" dirty="0" smtClean="0">
                <a:solidFill>
                  <a:srgbClr val="FF0000"/>
                </a:solidFill>
                <a:latin typeface="ＭＳ 明朝" pitchFamily="17" charset="-128"/>
                <a:ea typeface="ＭＳ 明朝" pitchFamily="17" charset="-128"/>
              </a:rPr>
              <a:t>婚姻内</a:t>
            </a:r>
            <a:r>
              <a:rPr lang="ja-JP" altLang="en-US" sz="2800" b="1" dirty="0">
                <a:solidFill>
                  <a:srgbClr val="FF0000"/>
                </a:solidFill>
                <a:latin typeface="ＭＳ 明朝" pitchFamily="17" charset="-128"/>
                <a:ea typeface="ＭＳ 明朝" pitchFamily="17" charset="-128"/>
              </a:rPr>
              <a:t>出生率は長らく２．１以上の水準を保ってきた</a:t>
            </a:r>
          </a:p>
          <a:p>
            <a:pPr>
              <a:lnSpc>
                <a:spcPct val="80000"/>
              </a:lnSpc>
            </a:pPr>
            <a:endParaRPr lang="en-US" altLang="ja-JP"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海外旅行収入は４年連続で海外最高を更新（世界観光機関調べ）"/>
          <p:cNvPicPr>
            <a:picLocks noChangeAspect="1" noChangeArrowheads="1"/>
          </p:cNvPicPr>
          <p:nvPr/>
        </p:nvPicPr>
        <p:blipFill>
          <a:blip r:embed="rId3" cstate="print"/>
          <a:srcRect/>
          <a:stretch>
            <a:fillRect/>
          </a:stretch>
        </p:blipFill>
        <p:spPr bwMode="auto">
          <a:xfrm>
            <a:off x="731639" y="11839"/>
            <a:ext cx="7584777" cy="658551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ln>
            <a:solidFill>
              <a:schemeClr val="tx1"/>
            </a:solidFill>
          </a:ln>
        </p:spPr>
        <p:txBody>
          <a:bodyPr/>
          <a:lstStyle/>
          <a:p>
            <a:r>
              <a:rPr lang="ja-JP" altLang="en-US"/>
              <a:t>結婚の</a:t>
            </a:r>
            <a:r>
              <a:rPr lang="ja-JP" altLang="en-US" b="1"/>
              <a:t>オプション化</a:t>
            </a:r>
          </a:p>
        </p:txBody>
      </p:sp>
      <p:sp>
        <p:nvSpPr>
          <p:cNvPr id="58371" name="Rectangle 3"/>
          <p:cNvSpPr>
            <a:spLocks noGrp="1" noChangeArrowheads="1"/>
          </p:cNvSpPr>
          <p:nvPr>
            <p:ph type="body" idx="1"/>
          </p:nvPr>
        </p:nvSpPr>
        <p:spPr>
          <a:xfrm>
            <a:off x="250825" y="1600200"/>
            <a:ext cx="8893175" cy="4525963"/>
          </a:xfrm>
        </p:spPr>
        <p:txBody>
          <a:bodyPr/>
          <a:lstStyle/>
          <a:p>
            <a:pPr>
              <a:lnSpc>
                <a:spcPct val="80000"/>
              </a:lnSpc>
            </a:pPr>
            <a:r>
              <a:rPr lang="ja-JP" altLang="en-US" sz="2800"/>
              <a:t>日本では近代化に伴って</a:t>
            </a:r>
            <a:r>
              <a:rPr lang="ja-JP" altLang="en-US" sz="2800" b="1"/>
              <a:t>国民皆婚時代</a:t>
            </a:r>
            <a:r>
              <a:rPr lang="ja-JP" altLang="en-US" sz="2800"/>
              <a:t>が</a:t>
            </a:r>
            <a:r>
              <a:rPr lang="ja-JP" altLang="en-US" sz="2800" b="1"/>
              <a:t>約一世紀足らず続きそして終わった</a:t>
            </a:r>
            <a:endParaRPr lang="ja-JP" altLang="en-US" sz="2800"/>
          </a:p>
          <a:p>
            <a:pPr>
              <a:lnSpc>
                <a:spcPct val="80000"/>
              </a:lnSpc>
            </a:pPr>
            <a:r>
              <a:rPr lang="ja-JP" altLang="en-US" sz="2800"/>
              <a:t>日本は１９６０年代までは男女とも国民の９８％近くが結婚する国民皆婚社会であった。　</a:t>
            </a:r>
          </a:p>
          <a:p>
            <a:pPr>
              <a:lnSpc>
                <a:spcPct val="80000"/>
              </a:lnSpc>
            </a:pPr>
            <a:r>
              <a:rPr lang="ja-JP" altLang="en-US" sz="2800"/>
              <a:t>前工業化社会では生涯非婚者が日本でも欧米でも人口の２割程度は存在。</a:t>
            </a:r>
            <a:r>
              <a:rPr lang="ja-JP" altLang="en-US" sz="2800" b="1"/>
              <a:t>　</a:t>
            </a:r>
            <a:endParaRPr lang="ja-JP" altLang="en-US" sz="2800"/>
          </a:p>
          <a:p>
            <a:pPr>
              <a:lnSpc>
                <a:spcPct val="80000"/>
              </a:lnSpc>
            </a:pPr>
            <a:r>
              <a:rPr lang="ja-JP" altLang="en-US" sz="2800"/>
              <a:t>離婚率の高い社会はどこでも再婚率が高い</a:t>
            </a:r>
          </a:p>
          <a:p>
            <a:pPr>
              <a:lnSpc>
                <a:spcPct val="80000"/>
              </a:lnSpc>
            </a:pPr>
            <a:r>
              <a:rPr lang="ja-JP" altLang="en-US" sz="2800"/>
              <a:t>高齢者の間でも死別再婚の動き</a:t>
            </a:r>
          </a:p>
          <a:p>
            <a:pPr>
              <a:lnSpc>
                <a:spcPct val="80000"/>
              </a:lnSpc>
            </a:pPr>
            <a:r>
              <a:rPr lang="ja-JP" altLang="en-US" sz="2800"/>
              <a:t>男女が個別に個人年金権を持ち、自分名義の資産を保有、法律婚で財産帰属を複雑にするよりは事実婚を選択　　</a:t>
            </a:r>
          </a:p>
          <a:p>
            <a:pPr>
              <a:lnSpc>
                <a:spcPct val="80000"/>
              </a:lnSpc>
            </a:pPr>
            <a:endParaRPr lang="en-US" altLang="ja-JP"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rPr>
              <a:t>「民法いでて忠孝滅ぶ」</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民法の相続差別「違憲」…最高裁大法廷、「規定の合理的な根拠は失われており、法の下の平等を保障した憲法に違反する」。合憲１９９５年の</a:t>
            </a:r>
            <a:r>
              <a:rPr lang="ja-JP" altLang="en-US" dirty="0" smtClean="0"/>
              <a:t>合憲</a:t>
            </a:r>
            <a:r>
              <a:rPr lang="ja-JP" altLang="ja-JP" dirty="0" smtClean="0"/>
              <a:t>判例を見直</a:t>
            </a:r>
          </a:p>
          <a:p>
            <a:r>
              <a:rPr lang="ja-JP" altLang="en-US" dirty="0" smtClean="0"/>
              <a:t>それまでは、家族制度を重視すると、妻の権利を守るため、婚外子を差別する</a:t>
            </a:r>
            <a:endParaRPr lang="en-US" altLang="ja-JP" dirty="0" smtClean="0"/>
          </a:p>
          <a:p>
            <a:r>
              <a:rPr lang="ja-JP" altLang="ja-JP" dirty="0" smtClean="0"/>
              <a:t>「家族形態の多様化」まで肯定</a:t>
            </a:r>
            <a:r>
              <a:rPr lang="ja-JP" altLang="en-US" dirty="0" smtClean="0"/>
              <a:t>なら、</a:t>
            </a:r>
            <a:r>
              <a:rPr lang="ja-JP" altLang="ja-JP" dirty="0" smtClean="0"/>
              <a:t>「一夫一婦制」を否定すべきであり婚外子という子供の部分だけを否定するのはどうかしている。一夫多妻制や側室制度を法的に制度化し、「多様化」に対応するよう最高裁判所は提言すべきなのかもしれない</a:t>
            </a:r>
            <a:r>
              <a:rPr lang="ja-JP" altLang="en-US" dirty="0" smtClean="0"/>
              <a:t>（極論）</a:t>
            </a:r>
            <a:endParaRPr lang="en-US" altLang="ja-JP" dirty="0" smtClean="0"/>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人口ボーナス論</a:t>
            </a:r>
            <a:endParaRPr lang="ja-JP" altLang="en-US" dirty="0"/>
          </a:p>
        </p:txBody>
      </p:sp>
      <p:sp>
        <p:nvSpPr>
          <p:cNvPr id="248835" name="コンテンツ プレースホルダ 2"/>
          <p:cNvSpPr>
            <a:spLocks noGrp="1"/>
          </p:cNvSpPr>
          <p:nvPr>
            <p:ph idx="1"/>
          </p:nvPr>
        </p:nvSpPr>
        <p:spPr/>
        <p:txBody>
          <a:bodyPr/>
          <a:lstStyle/>
          <a:p>
            <a:r>
              <a:rPr lang="ja-JP" altLang="en-US" smtClean="0"/>
              <a:t>出生率の急低下は、将来の高齢化加速の原因となるが、アジアにおいては高成長を生み出す原動力となった</a:t>
            </a:r>
            <a:endParaRPr lang="en-US" altLang="ja-JP" smtClean="0"/>
          </a:p>
          <a:p>
            <a:r>
              <a:rPr lang="ja-JP" altLang="en-US" smtClean="0"/>
              <a:t>少子化と高齢化にはタイムラグが存在、この間に高度成長する作用を、人口ボーナス</a:t>
            </a:r>
            <a:endParaRPr lang="en-US" altLang="ja-JP" smtClean="0"/>
          </a:p>
          <a:p>
            <a:r>
              <a:rPr lang="ja-JP" altLang="en-US" smtClean="0"/>
              <a:t>外国人労働者の活用は人口構造問題の先送りであり、後世世代への負担の移転、同じ問題が２０年先に発生</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en-US" altLang="ja-JP" b="1" dirty="0" smtClean="0"/>
              <a:t>1.19</a:t>
            </a:r>
            <a:r>
              <a:rPr lang="ja-JP" altLang="en-US" b="1" dirty="0" smtClean="0"/>
              <a:t>と</a:t>
            </a:r>
            <a:r>
              <a:rPr lang="en-US" altLang="ja-JP" b="1" dirty="0" smtClean="0"/>
              <a:t>1.37</a:t>
            </a:r>
            <a:br>
              <a:rPr lang="en-US" altLang="ja-JP" b="1" dirty="0" smtClean="0"/>
            </a:br>
            <a:r>
              <a:rPr lang="ja-JP" altLang="en-US" b="1" dirty="0" smtClean="0"/>
              <a:t>日韓の合計特殊出生率</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韓国は日本より少子化が進んでいる。</a:t>
            </a:r>
            <a:r>
              <a:rPr lang="en-US" altLang="ja-JP" dirty="0" smtClean="0"/>
              <a:t>2008</a:t>
            </a:r>
            <a:r>
              <a:rPr lang="ja-JP" altLang="en-US" dirty="0" smtClean="0"/>
              <a:t>年の合計特殊出生率（</a:t>
            </a:r>
            <a:r>
              <a:rPr lang="en-US" altLang="ja-JP" dirty="0" smtClean="0"/>
              <a:t>1</a:t>
            </a:r>
            <a:r>
              <a:rPr lang="ja-JP" altLang="en-US" dirty="0" smtClean="0"/>
              <a:t>人の女性が一生の間に産む子供の数を表わす指標）は韓国が</a:t>
            </a:r>
            <a:r>
              <a:rPr lang="en-US" altLang="ja-JP" dirty="0" smtClean="0"/>
              <a:t>1.19</a:t>
            </a:r>
            <a:r>
              <a:rPr lang="ja-JP" altLang="en-US" dirty="0" smtClean="0"/>
              <a:t>で、日本が</a:t>
            </a:r>
            <a:r>
              <a:rPr lang="en-US" altLang="ja-JP" dirty="0" smtClean="0"/>
              <a:t>1.37</a:t>
            </a:r>
            <a:r>
              <a:rPr lang="ja-JP" altLang="en-US" dirty="0" smtClean="0"/>
              <a:t>だ。したがって、このあと韓国が</a:t>
            </a:r>
            <a:r>
              <a:rPr lang="en-US" altLang="ja-JP" dirty="0" smtClean="0"/>
              <a:t>1</a:t>
            </a:r>
            <a:r>
              <a:rPr lang="ja-JP" altLang="en-US" dirty="0" smtClean="0"/>
              <a:t>人当たり</a:t>
            </a:r>
            <a:r>
              <a:rPr lang="en-US" altLang="ja-JP" dirty="0" smtClean="0"/>
              <a:t>GDP</a:t>
            </a:r>
            <a:r>
              <a:rPr lang="ja-JP" altLang="en-US" dirty="0" smtClean="0"/>
              <a:t>や技術レベルなどで日本に追いついたら、国民の緊張感が緩んで日本と同じく衰退国家になるのは避けられないと思う。</a:t>
            </a:r>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b="1" dirty="0" smtClean="0"/>
              <a:t>一人っ子政策　「未富先老」</a:t>
            </a:r>
            <a:endParaRPr kumimoji="1" lang="ja-JP" altLang="en-US" dirty="0"/>
          </a:p>
        </p:txBody>
      </p:sp>
      <p:sp>
        <p:nvSpPr>
          <p:cNvPr id="3" name="コンテンツ プレースホルダ 2"/>
          <p:cNvSpPr>
            <a:spLocks noGrp="1"/>
          </p:cNvSpPr>
          <p:nvPr>
            <p:ph idx="1"/>
          </p:nvPr>
        </p:nvSpPr>
        <p:spPr>
          <a:xfrm>
            <a:off x="457200" y="1600200"/>
            <a:ext cx="8291264" cy="3340968"/>
          </a:xfrm>
        </p:spPr>
        <p:txBody>
          <a:bodyPr>
            <a:normAutofit/>
          </a:bodyPr>
          <a:lstStyle/>
          <a:p>
            <a:r>
              <a:rPr lang="ja-JP" altLang="en-US" dirty="0" smtClean="0"/>
              <a:t>「未富先老」──ウェイフウシェンラオ</a:t>
            </a:r>
            <a:br>
              <a:rPr lang="ja-JP" altLang="en-US" dirty="0" smtClean="0"/>
            </a:br>
            <a:r>
              <a:rPr lang="ja-JP" altLang="en-US" dirty="0" smtClean="0"/>
              <a:t> 「未富先老」とは先進国になる前に高齢化社会に入るという意味である。これは社会問題、経済問題であるだけでなく、国民の生活そのものに大きな影響を及ぼす。「未富先老」は</a:t>
            </a:r>
            <a:br>
              <a:rPr lang="ja-JP" altLang="en-US" dirty="0" smtClean="0"/>
            </a:br>
            <a:r>
              <a:rPr lang="ja-JP" altLang="en-US" dirty="0" smtClean="0"/>
              <a:t>中国の将来に関係してくる大きな問題である。</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ta.co.jp/article/images/201203/201203_036_1.gif"/>
          <p:cNvPicPr>
            <a:picLocks noChangeAspect="1" noChangeArrowheads="1"/>
          </p:cNvPicPr>
          <p:nvPr/>
        </p:nvPicPr>
        <p:blipFill>
          <a:blip r:embed="rId3" cstate="print"/>
          <a:srcRect/>
          <a:stretch>
            <a:fillRect/>
          </a:stretch>
        </p:blipFill>
        <p:spPr bwMode="auto">
          <a:xfrm>
            <a:off x="63500" y="233163"/>
            <a:ext cx="8396932" cy="566471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52736"/>
            <a:ext cx="8507288" cy="4464496"/>
          </a:xfrm>
        </p:spPr>
        <p:txBody>
          <a:bodyPr>
            <a:normAutofit fontScale="90000"/>
          </a:bodyPr>
          <a:lstStyle/>
          <a:p>
            <a:pPr algn="l"/>
            <a:r>
              <a:rPr lang="ja-JP" altLang="en-US" sz="6000" b="1" dirty="0" smtClean="0"/>
              <a:t>人口減少対策</a:t>
            </a:r>
            <a:r>
              <a:rPr lang="en-US" altLang="ja-JP" sz="6000" b="1" dirty="0" smtClean="0"/>
              <a:t/>
            </a:r>
            <a:br>
              <a:rPr lang="en-US" altLang="ja-JP" sz="6000" b="1" dirty="0" smtClean="0"/>
            </a:br>
            <a:r>
              <a:rPr lang="en-US" altLang="ja-JP" b="1" dirty="0"/>
              <a:t/>
            </a:r>
            <a:br>
              <a:rPr lang="en-US" altLang="ja-JP" b="1" dirty="0"/>
            </a:br>
            <a:r>
              <a:rPr lang="ja-JP" altLang="en-US" b="1" dirty="0" smtClean="0"/>
              <a:t>子育て支援策強化（効果</a:t>
            </a:r>
            <a:r>
              <a:rPr lang="en-US" altLang="ja-JP" b="1" dirty="0" smtClean="0"/>
              <a:t>30</a:t>
            </a:r>
            <a:r>
              <a:rPr lang="ja-JP" altLang="en-US" b="1" dirty="0" smtClean="0"/>
              <a:t>年以上先）</a:t>
            </a:r>
            <a:r>
              <a:rPr lang="en-US" altLang="ja-JP" b="1" dirty="0" smtClean="0"/>
              <a:t/>
            </a:r>
            <a:br>
              <a:rPr lang="en-US" altLang="ja-JP" b="1" dirty="0" smtClean="0"/>
            </a:br>
            <a:r>
              <a:rPr lang="ja-JP" altLang="en-US" b="1" dirty="0" smtClean="0"/>
              <a:t>交流人口の増大</a:t>
            </a:r>
            <a:r>
              <a:rPr lang="en-US" altLang="ja-JP" b="1" dirty="0" smtClean="0"/>
              <a:t/>
            </a:r>
            <a:br>
              <a:rPr lang="en-US" altLang="ja-JP" b="1" dirty="0" smtClean="0"/>
            </a:br>
            <a:r>
              <a:rPr lang="ja-JP" altLang="en-US" b="1" dirty="0" smtClean="0"/>
              <a:t>（観光に力を入れる）</a:t>
            </a:r>
            <a:r>
              <a:rPr lang="en-US" altLang="ja-JP" b="1" dirty="0" smtClean="0"/>
              <a:t/>
            </a:r>
            <a:br>
              <a:rPr lang="en-US" altLang="ja-JP" b="1" dirty="0" smtClean="0"/>
            </a:br>
            <a:r>
              <a:rPr lang="ja-JP" altLang="en-US" b="1" dirty="0" smtClean="0"/>
              <a:t>外国人労働者受け入れ</a:t>
            </a:r>
            <a:r>
              <a:rPr lang="en-US" altLang="ja-JP" b="1" dirty="0" smtClean="0"/>
              <a:t/>
            </a:r>
            <a:br>
              <a:rPr lang="en-US" altLang="ja-JP" b="1" dirty="0" smtClean="0"/>
            </a:b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5888"/>
            <a:ext cx="8229600" cy="1143000"/>
          </a:xfrm>
          <a:ln>
            <a:solidFill>
              <a:schemeClr val="tx1"/>
            </a:solidFill>
          </a:ln>
        </p:spPr>
        <p:txBody>
          <a:bodyPr/>
          <a:lstStyle/>
          <a:p>
            <a:r>
              <a:rPr lang="ja-JP" altLang="en-US"/>
              <a:t>国民所得</a:t>
            </a:r>
          </a:p>
        </p:txBody>
      </p:sp>
      <p:sp>
        <p:nvSpPr>
          <p:cNvPr id="15363" name="Rectangle 3"/>
          <p:cNvSpPr>
            <a:spLocks noGrp="1" noChangeArrowheads="1"/>
          </p:cNvSpPr>
          <p:nvPr>
            <p:ph type="body" idx="1"/>
          </p:nvPr>
        </p:nvSpPr>
        <p:spPr>
          <a:xfrm>
            <a:off x="0" y="1341438"/>
            <a:ext cx="8686800" cy="2159000"/>
          </a:xfrm>
        </p:spPr>
        <p:txBody>
          <a:bodyPr/>
          <a:lstStyle/>
          <a:p>
            <a:pPr>
              <a:lnSpc>
                <a:spcPct val="90000"/>
              </a:lnSpc>
            </a:pPr>
            <a:r>
              <a:rPr lang="ja-JP" altLang="en-US" sz="2800" dirty="0"/>
              <a:t>今後の日本経済は、労働力の急激な縮小によって、右肩下がりの縮小に向かう。先進国では日本とドイツくらい</a:t>
            </a:r>
          </a:p>
          <a:p>
            <a:pPr>
              <a:lnSpc>
                <a:spcPct val="90000"/>
              </a:lnSpc>
            </a:pPr>
            <a:r>
              <a:rPr lang="ja-JP" altLang="en-US" sz="2800" dirty="0">
                <a:solidFill>
                  <a:srgbClr val="FF0000"/>
                </a:solidFill>
              </a:rPr>
              <a:t>しかし、一人一人の国民から見れば、現在より貧しくなるわけではない</a:t>
            </a:r>
          </a:p>
        </p:txBody>
      </p:sp>
      <p:graphicFrame>
        <p:nvGraphicFramePr>
          <p:cNvPr id="15404" name="Group 44"/>
          <p:cNvGraphicFramePr>
            <a:graphicFrameLocks noGrp="1"/>
          </p:cNvGraphicFramePr>
          <p:nvPr/>
        </p:nvGraphicFramePr>
        <p:xfrm>
          <a:off x="457200" y="3536950"/>
          <a:ext cx="8229600" cy="2633917"/>
        </p:xfrm>
        <a:graphic>
          <a:graphicData uri="http://schemas.openxmlformats.org/drawingml/2006/table">
            <a:tbl>
              <a:tblPr/>
              <a:tblGrid>
                <a:gridCol w="2386013"/>
                <a:gridCol w="1944687"/>
                <a:gridCol w="1841500"/>
                <a:gridCol w="2057400"/>
              </a:tblGrid>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2000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2030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増減率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国民所得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兆円</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370.3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314.6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15.0</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一人当り国民所得</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万円</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295.1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291.7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r>
                        <a:rPr kumimoji="1" lang="en-US" altLang="ja-JP" sz="2800" b="0" i="0" u="none" strike="noStrike" cap="none" normalizeH="0" baseline="0" smtClean="0">
                          <a:ln>
                            <a:noFill/>
                          </a:ln>
                          <a:solidFill>
                            <a:schemeClr val="tx1"/>
                          </a:solidFill>
                          <a:effectLst/>
                          <a:latin typeface="Arial" pitchFamily="34" charset="0"/>
                          <a:ea typeface="ＭＳ Ｐゴシック" pitchFamily="50" charset="-128"/>
                        </a:rPr>
                        <a:t>1.2</a:t>
                      </a:r>
                      <a:r>
                        <a:rPr kumimoji="1" lang="ja-JP" altLang="en-US" sz="2800" b="0" i="0" u="none" strike="noStrike" cap="none" normalizeH="0" baseline="0" smtClean="0">
                          <a:ln>
                            <a:noFill/>
                          </a:ln>
                          <a:solidFill>
                            <a:schemeClr val="tx1"/>
                          </a:solidFill>
                          <a:effectLst/>
                          <a:latin typeface="Arial" pitchFamily="34"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ln>
            <a:solidFill>
              <a:schemeClr val="tx1"/>
            </a:solidFill>
          </a:ln>
        </p:spPr>
        <p:txBody>
          <a:bodyPr>
            <a:normAutofit fontScale="90000"/>
          </a:bodyPr>
          <a:lstStyle/>
          <a:p>
            <a:r>
              <a:rPr lang="ja-JP" altLang="en-US" dirty="0"/>
              <a:t>速すぎる日本の人口減少</a:t>
            </a:r>
            <a:r>
              <a:rPr lang="ja-JP" altLang="en-US" dirty="0" smtClean="0"/>
              <a:t>高齢化</a:t>
            </a:r>
            <a:r>
              <a:rPr lang="en-US" altLang="ja-JP" dirty="0" smtClean="0"/>
              <a:t/>
            </a:r>
            <a:br>
              <a:rPr lang="en-US" altLang="ja-JP" dirty="0" smtClean="0"/>
            </a:br>
            <a:r>
              <a:rPr lang="ja-JP" altLang="en-US" dirty="0" smtClean="0">
                <a:solidFill>
                  <a:srgbClr val="FF0000"/>
                </a:solidFill>
              </a:rPr>
              <a:t>原因は簡単な堕胎</a:t>
            </a:r>
            <a:endParaRPr lang="ja-JP" altLang="en-US" dirty="0">
              <a:solidFill>
                <a:srgbClr val="FF0000"/>
              </a:solidFill>
            </a:endParaRPr>
          </a:p>
        </p:txBody>
      </p:sp>
      <p:sp>
        <p:nvSpPr>
          <p:cNvPr id="25603" name="Rectangle 3"/>
          <p:cNvSpPr>
            <a:spLocks noGrp="1" noChangeArrowheads="1"/>
          </p:cNvSpPr>
          <p:nvPr>
            <p:ph type="body" idx="1"/>
          </p:nvPr>
        </p:nvSpPr>
        <p:spPr/>
        <p:txBody>
          <a:bodyPr/>
          <a:lstStyle/>
          <a:p>
            <a:r>
              <a:rPr lang="ja-JP" altLang="en-US" dirty="0"/>
              <a:t>高度成長がもたらした急激な高齢化</a:t>
            </a:r>
          </a:p>
          <a:p>
            <a:r>
              <a:rPr lang="ja-JP" altLang="en-US" dirty="0"/>
              <a:t>日本特有の人口構造</a:t>
            </a:r>
          </a:p>
          <a:p>
            <a:r>
              <a:rPr lang="ja-JP" altLang="en-US" dirty="0"/>
              <a:t>大規模な</a:t>
            </a:r>
            <a:r>
              <a:rPr lang="ja-JP" altLang="en-US" dirty="0">
                <a:solidFill>
                  <a:srgbClr val="FF0000"/>
                </a:solidFill>
              </a:rPr>
              <a:t>産児</a:t>
            </a:r>
            <a:r>
              <a:rPr lang="ja-JP" altLang="en-US" dirty="0" smtClean="0">
                <a:solidFill>
                  <a:srgbClr val="FF0000"/>
                </a:solidFill>
              </a:rPr>
              <a:t>制限</a:t>
            </a:r>
            <a:r>
              <a:rPr lang="ja-JP" altLang="en-US" dirty="0" smtClean="0"/>
              <a:t>（優生保護法の改正）が</a:t>
            </a:r>
            <a:r>
              <a:rPr lang="ja-JP" altLang="en-US" dirty="0"/>
              <a:t>今後の急激な高齢化の原因</a:t>
            </a:r>
          </a:p>
          <a:p>
            <a:r>
              <a:rPr lang="ja-JP" altLang="en-US" dirty="0"/>
              <a:t>高齢化が人口減少の原因</a:t>
            </a:r>
          </a:p>
          <a:p>
            <a:r>
              <a:rPr lang="ja-JP" altLang="en-US" dirty="0"/>
              <a:t>半世紀で</a:t>
            </a:r>
            <a:r>
              <a:rPr lang="en-US" altLang="ja-JP" dirty="0"/>
              <a:t>4000</a:t>
            </a:r>
            <a:r>
              <a:rPr lang="ja-JP" altLang="en-US" dirty="0"/>
              <a:t>万人の人口減少</a:t>
            </a:r>
          </a:p>
          <a:p>
            <a:r>
              <a:rPr lang="ja-JP" altLang="en-US" dirty="0">
                <a:solidFill>
                  <a:srgbClr val="FF0000"/>
                </a:solidFill>
              </a:rPr>
              <a:t>日本とドイツだけが人口を操作した</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ln>
            <a:solidFill>
              <a:schemeClr val="tx1"/>
            </a:solidFill>
          </a:ln>
        </p:spPr>
        <p:txBody>
          <a:bodyPr/>
          <a:lstStyle/>
          <a:p>
            <a:r>
              <a:rPr lang="ja-JP" altLang="en-US"/>
              <a:t>終身雇用・年功序列制</a:t>
            </a:r>
          </a:p>
        </p:txBody>
      </p:sp>
      <p:sp>
        <p:nvSpPr>
          <p:cNvPr id="46083" name="Rectangle 3"/>
          <p:cNvSpPr>
            <a:spLocks noGrp="1" noChangeArrowheads="1"/>
          </p:cNvSpPr>
          <p:nvPr>
            <p:ph type="body" idx="1"/>
          </p:nvPr>
        </p:nvSpPr>
        <p:spPr/>
        <p:txBody>
          <a:bodyPr/>
          <a:lstStyle/>
          <a:p>
            <a:r>
              <a:rPr lang="en-US" altLang="ja-JP" sz="2800"/>
              <a:t>1939</a:t>
            </a:r>
            <a:r>
              <a:rPr lang="ja-JP" altLang="en-US" sz="2800"/>
              <a:t>年</a:t>
            </a:r>
            <a:r>
              <a:rPr lang="en-US" altLang="ja-JP" sz="2800"/>
              <a:t>(</a:t>
            </a:r>
            <a:r>
              <a:rPr lang="ja-JP" altLang="en-US" sz="2800"/>
              <a:t>昭和</a:t>
            </a:r>
            <a:r>
              <a:rPr lang="en-US" altLang="ja-JP" sz="2800"/>
              <a:t>14</a:t>
            </a:r>
            <a:r>
              <a:rPr lang="ja-JP" altLang="en-US" sz="2800"/>
              <a:t>年</a:t>
            </a:r>
            <a:r>
              <a:rPr lang="en-US" altLang="ja-JP" sz="2800"/>
              <a:t>)</a:t>
            </a:r>
            <a:r>
              <a:rPr lang="ja-JP" altLang="en-US" sz="2800"/>
              <a:t>の賃金統制令と翌</a:t>
            </a:r>
            <a:r>
              <a:rPr lang="en-US" altLang="ja-JP" sz="2800"/>
              <a:t>40</a:t>
            </a:r>
            <a:r>
              <a:rPr lang="ja-JP" altLang="en-US" sz="2800"/>
              <a:t>年の従業者移動防止令</a:t>
            </a:r>
          </a:p>
          <a:p>
            <a:r>
              <a:rPr lang="ja-JP" altLang="en-US" sz="2800"/>
              <a:t>当時の政府は戦争遂行のためには賃金上昇はマイナスであり、その原因は高い賃金を求めて労働者が企業間を移動することにあると考えた。</a:t>
            </a:r>
          </a:p>
          <a:p>
            <a:r>
              <a:rPr lang="ja-JP" altLang="en-US" sz="2800"/>
              <a:t>賃金統制令は初任給を年齢別に肯定した上で賃金を凍結する一方、年一回従業者全員を昇給させる場合は例外として認めるというもの</a:t>
            </a:r>
          </a:p>
          <a:p>
            <a:r>
              <a:rPr lang="ja-JP" altLang="en-US" sz="2800"/>
              <a:t>それまでは広汎に能力給が行われていた</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中国人観光客は世界中の観光地に繰り出している（バンコクの寺院）＝ロイター"/>
          <p:cNvPicPr>
            <a:picLocks noChangeAspect="1" noChangeArrowheads="1"/>
          </p:cNvPicPr>
          <p:nvPr/>
        </p:nvPicPr>
        <p:blipFill>
          <a:blip r:embed="rId3" cstate="print"/>
          <a:srcRect/>
          <a:stretch>
            <a:fillRect/>
          </a:stretch>
        </p:blipFill>
        <p:spPr bwMode="auto">
          <a:xfrm>
            <a:off x="1523578" y="1952971"/>
            <a:ext cx="6000750" cy="3924301"/>
          </a:xfrm>
          <a:prstGeom prst="rect">
            <a:avLst/>
          </a:prstGeom>
          <a:noFill/>
        </p:spPr>
      </p:pic>
      <p:sp>
        <p:nvSpPr>
          <p:cNvPr id="5" name="正方形/長方形 4"/>
          <p:cNvSpPr/>
          <p:nvPr/>
        </p:nvSpPr>
        <p:spPr>
          <a:xfrm>
            <a:off x="971600" y="620688"/>
            <a:ext cx="7272808" cy="1077218"/>
          </a:xfrm>
          <a:prstGeom prst="rect">
            <a:avLst/>
          </a:prstGeom>
        </p:spPr>
        <p:txBody>
          <a:bodyPr wrap="square">
            <a:spAutoFit/>
          </a:bodyPr>
          <a:lstStyle/>
          <a:p>
            <a:r>
              <a:rPr lang="ja-JP" altLang="en-US" sz="3200" dirty="0" smtClean="0"/>
              <a:t>中国人観光客は世界中の観光地に繰り出している（バンコクの寺院）＝ロイター</a:t>
            </a:r>
            <a:endParaRPr lang="ja-JP" alt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a:solidFill>
              <a:schemeClr val="tx1"/>
            </a:solidFill>
          </a:ln>
        </p:spPr>
        <p:txBody>
          <a:bodyPr/>
          <a:lstStyle/>
          <a:p>
            <a:r>
              <a:rPr lang="ja-JP" altLang="en-US"/>
              <a:t>三分の二になる労働力</a:t>
            </a:r>
          </a:p>
        </p:txBody>
      </p:sp>
      <p:sp>
        <p:nvSpPr>
          <p:cNvPr id="28675" name="Rectangle 3"/>
          <p:cNvSpPr>
            <a:spLocks noGrp="1" noChangeArrowheads="1"/>
          </p:cNvSpPr>
          <p:nvPr>
            <p:ph type="body" idx="1"/>
          </p:nvPr>
        </p:nvSpPr>
        <p:spPr/>
        <p:txBody>
          <a:bodyPr/>
          <a:lstStyle/>
          <a:p>
            <a:r>
              <a:rPr lang="ja-JP" altLang="en-US"/>
              <a:t>傾向的に変化する労働率</a:t>
            </a:r>
          </a:p>
          <a:p>
            <a:r>
              <a:rPr lang="ja-JP" altLang="en-US"/>
              <a:t>過去の労働力率の動き</a:t>
            </a:r>
          </a:p>
          <a:p>
            <a:r>
              <a:rPr lang="ja-JP" altLang="en-US"/>
              <a:t>人口を上回る労働力人口の減少率</a:t>
            </a:r>
          </a:p>
          <a:p>
            <a:r>
              <a:rPr lang="ja-JP" altLang="en-US"/>
              <a:t>短くなる労働時間</a:t>
            </a:r>
          </a:p>
          <a:p>
            <a:r>
              <a:rPr lang="ja-JP" altLang="en-US"/>
              <a:t>労働力は三分の二に縮小する</a:t>
            </a:r>
          </a:p>
          <a:p>
            <a:endParaRPr lang="en-US" altLang="ja-JP"/>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solidFill>
              <a:schemeClr val="tx1"/>
            </a:solidFill>
          </a:ln>
        </p:spPr>
        <p:txBody>
          <a:bodyPr/>
          <a:lstStyle/>
          <a:p>
            <a:r>
              <a:rPr lang="ja-JP" altLang="en-US"/>
              <a:t>縮む日本経済</a:t>
            </a:r>
          </a:p>
        </p:txBody>
      </p:sp>
      <p:sp>
        <p:nvSpPr>
          <p:cNvPr id="29699" name="Rectangle 3"/>
          <p:cNvSpPr>
            <a:spLocks noGrp="1" noChangeArrowheads="1"/>
          </p:cNvSpPr>
          <p:nvPr>
            <p:ph type="body" idx="1"/>
          </p:nvPr>
        </p:nvSpPr>
        <p:spPr/>
        <p:txBody>
          <a:bodyPr/>
          <a:lstStyle/>
          <a:p>
            <a:pPr>
              <a:lnSpc>
                <a:spcPct val="80000"/>
              </a:lnSpc>
            </a:pPr>
            <a:r>
              <a:rPr lang="ja-JP" altLang="en-US" sz="2800"/>
              <a:t>二種類の技術進歩　省力化技術と設備自体の効率性向上の技術</a:t>
            </a:r>
          </a:p>
          <a:p>
            <a:pPr>
              <a:lnSpc>
                <a:spcPct val="80000"/>
              </a:lnSpc>
            </a:pPr>
            <a:r>
              <a:rPr lang="ja-JP" altLang="en-US" sz="2800"/>
              <a:t>人口の減少高齢化による労働力の縮小は、日本経済として持つことのできる生産設備の総量を縮小させる。生産設備は労働力がなければ動かないし、それぞれの生産設備が必要とする労働力は当面は技術的に決まっている。従って労働力の縮小は、生産設備の総量、つまり「生産資本ストック」を縮小させる。しかし一方で省力化の技術進歩がある。</a:t>
            </a:r>
          </a:p>
          <a:p>
            <a:pPr>
              <a:lnSpc>
                <a:spcPct val="80000"/>
              </a:lnSpc>
            </a:pPr>
            <a:r>
              <a:rPr lang="ja-JP" altLang="en-US" sz="2800"/>
              <a:t>技術開発に当たっては、省力化と生産設備の効率化という</a:t>
            </a:r>
            <a:r>
              <a:rPr lang="en-US" altLang="ja-JP" sz="2800"/>
              <a:t>2</a:t>
            </a:r>
            <a:r>
              <a:rPr lang="ja-JP" altLang="en-US" sz="2800"/>
              <a:t>種類の技術開発がバランスを保って進められることが必要である。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ln>
            <a:solidFill>
              <a:schemeClr val="tx1"/>
            </a:solidFill>
          </a:ln>
        </p:spPr>
        <p:txBody>
          <a:bodyPr/>
          <a:lstStyle/>
          <a:p>
            <a:r>
              <a:rPr lang="ja-JP" altLang="en-US"/>
              <a:t>生産ストックは横ばいから縮小へ</a:t>
            </a:r>
          </a:p>
        </p:txBody>
      </p:sp>
      <p:sp>
        <p:nvSpPr>
          <p:cNvPr id="30723" name="Rectangle 3"/>
          <p:cNvSpPr>
            <a:spLocks noGrp="1" noChangeArrowheads="1"/>
          </p:cNvSpPr>
          <p:nvPr>
            <p:ph type="body" idx="1"/>
          </p:nvPr>
        </p:nvSpPr>
        <p:spPr/>
        <p:txBody>
          <a:bodyPr/>
          <a:lstStyle/>
          <a:p>
            <a:r>
              <a:rPr lang="ja-JP" altLang="en-US"/>
              <a:t>ＧＤＰは生産資本ストックから生み出される</a:t>
            </a:r>
          </a:p>
          <a:p>
            <a:r>
              <a:rPr lang="ja-JP" altLang="en-US"/>
              <a:t>生産資本ストックは労働力と省力化の技術進歩により決まる</a:t>
            </a:r>
          </a:p>
          <a:p>
            <a:r>
              <a:rPr lang="ja-JP" altLang="en-US"/>
              <a:t>今後の技術進歩率の想定をこれまでどおりとしても、労働力の減少率が年々大きくなるため、技術進歩率を上回ってしまう結果、</a:t>
            </a:r>
            <a:r>
              <a:rPr lang="en-US" altLang="ja-JP"/>
              <a:t>2021</a:t>
            </a:r>
            <a:r>
              <a:rPr lang="ja-JP" altLang="en-US"/>
              <a:t>年をピークに、生産ストックは縮小に向かう</a:t>
            </a:r>
          </a:p>
          <a:p>
            <a:endParaRPr lang="en-US" altLang="ja-JP"/>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ln>
            <a:solidFill>
              <a:schemeClr val="tx1"/>
            </a:solidFill>
          </a:ln>
        </p:spPr>
        <p:txBody>
          <a:bodyPr/>
          <a:lstStyle/>
          <a:p>
            <a:r>
              <a:rPr lang="ja-JP" altLang="en-US"/>
              <a:t>人口減少経済</a:t>
            </a:r>
          </a:p>
        </p:txBody>
      </p:sp>
      <p:sp>
        <p:nvSpPr>
          <p:cNvPr id="31747" name="Rectangle 3"/>
          <p:cNvSpPr>
            <a:spLocks noGrp="1" noChangeArrowheads="1"/>
          </p:cNvSpPr>
          <p:nvPr>
            <p:ph type="body" idx="1"/>
          </p:nvPr>
        </p:nvSpPr>
        <p:spPr/>
        <p:txBody>
          <a:bodyPr/>
          <a:lstStyle/>
          <a:p>
            <a:r>
              <a:rPr lang="ja-JP" altLang="en-US"/>
              <a:t>人口減少経済においては需要を上回る生産能力を持ち続けることは致命傷</a:t>
            </a:r>
          </a:p>
          <a:p>
            <a:r>
              <a:rPr lang="ja-JP" altLang="en-US"/>
              <a:t>乖離幅が拡大するから収支は加速度的に悪化し、ついには倒産ということになる</a:t>
            </a:r>
          </a:p>
          <a:p>
            <a:r>
              <a:rPr lang="ja-JP" altLang="en-US"/>
              <a:t>生産設備の廃棄は、現に稼動している機械を廃棄する方法のほかに、耐用年数が到来した機械について更新投資を行わない方法もある</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a:solidFill>
              <a:schemeClr val="tx1"/>
            </a:solidFill>
          </a:ln>
        </p:spPr>
        <p:txBody>
          <a:bodyPr/>
          <a:lstStyle/>
          <a:p>
            <a:r>
              <a:rPr lang="ja-JP" altLang="en-US"/>
              <a:t>賃金の抑制は禁物</a:t>
            </a:r>
          </a:p>
        </p:txBody>
      </p:sp>
      <p:sp>
        <p:nvSpPr>
          <p:cNvPr id="32771" name="Rectangle 3"/>
          <p:cNvSpPr>
            <a:spLocks noGrp="1" noChangeArrowheads="1"/>
          </p:cNvSpPr>
          <p:nvPr>
            <p:ph type="body" idx="1"/>
          </p:nvPr>
        </p:nvSpPr>
        <p:spPr/>
        <p:txBody>
          <a:bodyPr/>
          <a:lstStyle/>
          <a:p>
            <a:r>
              <a:rPr lang="ja-JP" altLang="en-US"/>
              <a:t>設備投資のリスクの増大に対応して、企業は利益率を高め、あるいは内部留保を充実させる必要があるとしても、賃金の抑制によってそれを実現しようとするのは逆効果</a:t>
            </a:r>
          </a:p>
          <a:p>
            <a:r>
              <a:rPr lang="ja-JP" altLang="en-US"/>
              <a:t>基本的には賃金総額が需要の大きさを決定するから、賃金の抑制は現実の需要を一層縮小させ、設備投資計画で想定した需要を下回ってしまう恐れが強い。</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0825" y="274638"/>
            <a:ext cx="8713788" cy="1143000"/>
          </a:xfrm>
          <a:ln>
            <a:solidFill>
              <a:schemeClr val="tx1"/>
            </a:solidFill>
          </a:ln>
        </p:spPr>
        <p:txBody>
          <a:bodyPr/>
          <a:lstStyle/>
          <a:p>
            <a:r>
              <a:rPr lang="ja-JP" altLang="en-US" sz="4000"/>
              <a:t>賃金と企業利益では経済効果が異なる</a:t>
            </a:r>
          </a:p>
        </p:txBody>
      </p:sp>
      <p:sp>
        <p:nvSpPr>
          <p:cNvPr id="33795" name="Rectangle 3"/>
          <p:cNvSpPr>
            <a:spLocks noGrp="1" noChangeArrowheads="1"/>
          </p:cNvSpPr>
          <p:nvPr>
            <p:ph type="body" idx="1"/>
          </p:nvPr>
        </p:nvSpPr>
        <p:spPr/>
        <p:txBody>
          <a:bodyPr/>
          <a:lstStyle/>
          <a:p>
            <a:r>
              <a:rPr lang="ja-JP" altLang="en-US" sz="2800"/>
              <a:t>付加価値の分配において、賃金比率を高めた場合と、企業利益比率を高めた場合で経済効果は同じではない。特に人口減少経済では経済規模を左右するほどの違いとなってあらわれる</a:t>
            </a:r>
          </a:p>
          <a:p>
            <a:r>
              <a:rPr lang="ja-JP" altLang="en-US" sz="2800"/>
              <a:t>労働分配率を引き下げた場合は企業の内部留保</a:t>
            </a:r>
            <a:r>
              <a:rPr lang="en-US" altLang="ja-JP" sz="2800"/>
              <a:t>(</a:t>
            </a:r>
            <a:r>
              <a:rPr lang="ja-JP" altLang="en-US" sz="2800"/>
              <a:t>貯蓄</a:t>
            </a:r>
            <a:r>
              <a:rPr lang="en-US" altLang="ja-JP" sz="2800"/>
              <a:t>)</a:t>
            </a:r>
            <a:r>
              <a:rPr lang="ja-JP" altLang="en-US" sz="2800"/>
              <a:t>は増加するが、その貯蓄の増加分を運用できない。運用するには借り手企業がいなければならないが、いない。貯蓄増加分が宙に浮く「貯蓄超過」状態となり、経済が縮小する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a:solidFill>
              <a:schemeClr val="tx1"/>
            </a:solidFill>
          </a:ln>
        </p:spPr>
        <p:txBody>
          <a:bodyPr/>
          <a:lstStyle/>
          <a:p>
            <a:r>
              <a:rPr lang="ja-JP" altLang="en-US"/>
              <a:t>貯蓄超過による経済の縮小</a:t>
            </a:r>
          </a:p>
        </p:txBody>
      </p:sp>
      <p:sp>
        <p:nvSpPr>
          <p:cNvPr id="34819" name="Rectangle 3"/>
          <p:cNvSpPr>
            <a:spLocks noGrp="1" noChangeArrowheads="1"/>
          </p:cNvSpPr>
          <p:nvPr>
            <p:ph type="body" idx="1"/>
          </p:nvPr>
        </p:nvSpPr>
        <p:spPr/>
        <p:txBody>
          <a:bodyPr/>
          <a:lstStyle/>
          <a:p>
            <a:r>
              <a:rPr lang="ja-JP" altLang="en-US"/>
              <a:t>配当拡大策もあるが、賃金引上げと配当拡大では経済に対する効果は異なる。一般的に所得水準の高い人に配当が回るから、配当を拡大した場合は、賃金を引き揚げた場合よりも消費を拡大する効果は小さくな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a:solidFill>
              <a:schemeClr val="tx1"/>
            </a:solidFill>
          </a:ln>
        </p:spPr>
        <p:txBody>
          <a:bodyPr/>
          <a:lstStyle/>
          <a:p>
            <a:r>
              <a:rPr lang="ja-JP" altLang="en-US"/>
              <a:t>不況と人口減少経済は異なる</a:t>
            </a:r>
          </a:p>
        </p:txBody>
      </p:sp>
      <p:sp>
        <p:nvSpPr>
          <p:cNvPr id="35843" name="Rectangle 3"/>
          <p:cNvSpPr>
            <a:spLocks noGrp="1" noChangeArrowheads="1"/>
          </p:cNvSpPr>
          <p:nvPr>
            <p:ph type="body" idx="1"/>
          </p:nvPr>
        </p:nvSpPr>
        <p:spPr/>
        <p:txBody>
          <a:bodyPr/>
          <a:lstStyle/>
          <a:p>
            <a:pPr>
              <a:lnSpc>
                <a:spcPct val="90000"/>
              </a:lnSpc>
            </a:pPr>
            <a:r>
              <a:rPr lang="ja-JP" altLang="en-US"/>
              <a:t>人口減少経済では企業経営は悪化しない</a:t>
            </a:r>
          </a:p>
          <a:p>
            <a:pPr>
              <a:lnSpc>
                <a:spcPct val="90000"/>
              </a:lnSpc>
            </a:pPr>
            <a:r>
              <a:rPr lang="ja-JP" altLang="en-US"/>
              <a:t>不況は需要の縮小が原因であり、生産能力に見合った需要が得られないために企業経営が悪化するのである。</a:t>
            </a:r>
          </a:p>
          <a:p>
            <a:pPr>
              <a:lnSpc>
                <a:spcPct val="90000"/>
              </a:lnSpc>
            </a:pPr>
            <a:r>
              <a:rPr lang="ja-JP" altLang="en-US"/>
              <a:t>人口減少経済では、まず最初に労働力の縮小によって生産能力そのものが低下する。そもそも以前のように作れなくなることが、企業の売上高が減少する原因</a:t>
            </a:r>
          </a:p>
          <a:p>
            <a:pPr>
              <a:lnSpc>
                <a:spcPct val="90000"/>
              </a:lnSpc>
            </a:pPr>
            <a:r>
              <a:rPr lang="ja-JP" altLang="en-US"/>
              <a:t>スリム化こそ勝ち組の条件</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ln>
            <a:solidFill>
              <a:schemeClr val="tx1"/>
            </a:solidFill>
          </a:ln>
        </p:spPr>
        <p:txBody>
          <a:bodyPr/>
          <a:lstStyle/>
          <a:p>
            <a:r>
              <a:rPr lang="en-US" altLang="ja-JP"/>
              <a:t>80</a:t>
            </a:r>
            <a:r>
              <a:rPr lang="ja-JP" altLang="en-US"/>
              <a:t>年代初頭以降の企業行動</a:t>
            </a:r>
          </a:p>
        </p:txBody>
      </p:sp>
      <p:sp>
        <p:nvSpPr>
          <p:cNvPr id="37891" name="Rectangle 3"/>
          <p:cNvSpPr>
            <a:spLocks noGrp="1" noChangeArrowheads="1"/>
          </p:cNvSpPr>
          <p:nvPr>
            <p:ph type="body" idx="1"/>
          </p:nvPr>
        </p:nvSpPr>
        <p:spPr/>
        <p:txBody>
          <a:bodyPr/>
          <a:lstStyle/>
          <a:p>
            <a:r>
              <a:rPr lang="ja-JP" altLang="en-US" sz="2800"/>
              <a:t>企業で発生した付加価値から賃金を除いたものが企業の利益だから、賃金追随率の低下、つまりは賃金上昇が不足しているということは、企業が過大な利益を受け取っていることを意味する。</a:t>
            </a:r>
          </a:p>
          <a:p>
            <a:r>
              <a:rPr lang="ja-JP" altLang="en-US" sz="2800"/>
              <a:t>中核となる労働力の縮小傾向に対しては徹底的な省力化によって生産水準の維持拡大を図り、その結果としての付加価値率の大幅な低下については、市場メカニズムのもとで得られる利益率を大きく超えた企業利益を獲得することによって企業の維持存続を図ろうとしたのが</a:t>
            </a:r>
            <a:r>
              <a:rPr lang="en-US" altLang="ja-JP" sz="2800"/>
              <a:t>80</a:t>
            </a:r>
            <a:r>
              <a:rPr lang="ja-JP" altLang="en-US" sz="2800"/>
              <a:t>年代初頭以降の企業行動</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ln>
            <a:solidFill>
              <a:schemeClr val="tx1"/>
            </a:solidFill>
          </a:ln>
        </p:spPr>
        <p:txBody>
          <a:bodyPr/>
          <a:lstStyle/>
          <a:p>
            <a:r>
              <a:rPr lang="ja-JP" altLang="en-US"/>
              <a:t>投資主導の日本経済</a:t>
            </a:r>
          </a:p>
        </p:txBody>
      </p:sp>
      <p:sp>
        <p:nvSpPr>
          <p:cNvPr id="40963" name="Rectangle 3"/>
          <p:cNvSpPr>
            <a:spLocks noGrp="1" noChangeArrowheads="1"/>
          </p:cNvSpPr>
          <p:nvPr>
            <p:ph type="body" idx="1"/>
          </p:nvPr>
        </p:nvSpPr>
        <p:spPr/>
        <p:txBody>
          <a:bodyPr/>
          <a:lstStyle/>
          <a:p>
            <a:r>
              <a:rPr lang="ja-JP" altLang="en-US" sz="2800" dirty="0"/>
              <a:t>日本では現在の生活レベルの向上よりも将来の収入増加に重点がおかれていた。</a:t>
            </a:r>
          </a:p>
          <a:p>
            <a:r>
              <a:rPr lang="ja-JP" altLang="en-US" sz="2800" dirty="0"/>
              <a:t>何故そうした考え方がとられたのか</a:t>
            </a:r>
          </a:p>
          <a:p>
            <a:r>
              <a:rPr lang="ja-JP" altLang="en-US" sz="2800" dirty="0"/>
              <a:t>戦前においては日本の投資比率は僅か</a:t>
            </a:r>
            <a:r>
              <a:rPr lang="en-US" altLang="ja-JP" sz="2800" dirty="0"/>
              <a:t>11.6</a:t>
            </a:r>
            <a:r>
              <a:rPr lang="ja-JP" altLang="en-US" sz="2800" dirty="0"/>
              <a:t>％にすぎなったから、</a:t>
            </a:r>
            <a:r>
              <a:rPr lang="ja-JP" altLang="en-US" sz="2800" dirty="0">
                <a:solidFill>
                  <a:srgbClr val="FF0000"/>
                </a:solidFill>
              </a:rPr>
              <a:t>日本人が勤勉な国民とは言えない</a:t>
            </a:r>
          </a:p>
          <a:p>
            <a:r>
              <a:rPr lang="ja-JP" altLang="en-US" sz="2800" dirty="0"/>
              <a:t>終戦直後に経済に関する国の方針が大きく転換したからである・・・深刻な生活物資の不足の中、生産設備の増産から始めた・・・迂回生産</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036496" cy="5937523"/>
          </a:xfrm>
        </p:spPr>
        <p:txBody>
          <a:bodyPr>
            <a:normAutofit fontScale="92500" lnSpcReduction="20000"/>
          </a:bodyPr>
          <a:lstStyle/>
          <a:p>
            <a:r>
              <a:rPr lang="ja-JP" altLang="en-US" dirty="0" smtClean="0"/>
              <a:t>増加を続ける中国人旅行者が世界の観光地を潤している。国連の専門機関、世界観光機関によると</a:t>
            </a:r>
            <a:r>
              <a:rPr lang="en-US" altLang="ja-JP" dirty="0" smtClean="0"/>
              <a:t>2014</a:t>
            </a:r>
            <a:r>
              <a:rPr lang="ja-JP" altLang="en-US" dirty="0" smtClean="0"/>
              <a:t>年の</a:t>
            </a:r>
            <a:r>
              <a:rPr lang="ja-JP" altLang="en-US" dirty="0" smtClean="0">
                <a:solidFill>
                  <a:srgbClr val="FF0000"/>
                </a:solidFill>
              </a:rPr>
              <a:t>世界の海外旅行収入</a:t>
            </a:r>
            <a:r>
              <a:rPr lang="ja-JP" altLang="en-US" dirty="0" smtClean="0"/>
              <a:t>（速報値）は前年比４％増の１兆</a:t>
            </a:r>
            <a:r>
              <a:rPr lang="en-US" altLang="ja-JP" dirty="0" smtClean="0"/>
              <a:t>2450</a:t>
            </a:r>
            <a:r>
              <a:rPr lang="ja-JP" altLang="en-US" dirty="0" smtClean="0"/>
              <a:t>億ドル（</a:t>
            </a:r>
            <a:r>
              <a:rPr lang="ja-JP" altLang="en-US" dirty="0" smtClean="0">
                <a:solidFill>
                  <a:srgbClr val="FF0000"/>
                </a:solidFill>
              </a:rPr>
              <a:t>約</a:t>
            </a:r>
            <a:r>
              <a:rPr lang="en-US" altLang="ja-JP" dirty="0" smtClean="0">
                <a:solidFill>
                  <a:srgbClr val="FF0000"/>
                </a:solidFill>
              </a:rPr>
              <a:t>148</a:t>
            </a:r>
            <a:r>
              <a:rPr lang="ja-JP" altLang="en-US" dirty="0" smtClean="0">
                <a:solidFill>
                  <a:srgbClr val="FF0000"/>
                </a:solidFill>
              </a:rPr>
              <a:t>兆円</a:t>
            </a:r>
            <a:r>
              <a:rPr lang="ja-JP" altLang="en-US" dirty="0" smtClean="0"/>
              <a:t>）となり４年連続で過去最高を更新した。支出額で最大の中国の旅行者が、海外で</a:t>
            </a:r>
            <a:r>
              <a:rPr lang="en-US" altLang="ja-JP" dirty="0" smtClean="0"/>
              <a:t>28</a:t>
            </a:r>
            <a:r>
              <a:rPr lang="ja-JP" altLang="en-US" dirty="0" smtClean="0"/>
              <a:t>％増の</a:t>
            </a:r>
            <a:r>
              <a:rPr lang="en-US" altLang="ja-JP" dirty="0" smtClean="0"/>
              <a:t>1650</a:t>
            </a:r>
            <a:r>
              <a:rPr lang="ja-JP" altLang="en-US" dirty="0" smtClean="0"/>
              <a:t>億ドル（約</a:t>
            </a:r>
            <a:r>
              <a:rPr lang="en-US" altLang="ja-JP" dirty="0" smtClean="0"/>
              <a:t>19</a:t>
            </a:r>
            <a:r>
              <a:rPr lang="ja-JP" altLang="en-US" dirty="0" smtClean="0"/>
              <a:t>兆</a:t>
            </a:r>
            <a:r>
              <a:rPr lang="en-US" altLang="ja-JP" dirty="0" smtClean="0"/>
              <a:t>6000</a:t>
            </a:r>
            <a:r>
              <a:rPr lang="ja-JP" altLang="en-US" dirty="0" smtClean="0"/>
              <a:t>億円）を使ったのが貢献した。</a:t>
            </a:r>
          </a:p>
          <a:p>
            <a:r>
              <a:rPr lang="ja-JP" altLang="en-US" dirty="0" smtClean="0"/>
              <a:t>中国</a:t>
            </a:r>
            <a:r>
              <a:rPr lang="ja-JP" altLang="en-US" dirty="0" smtClean="0"/>
              <a:t>は</a:t>
            </a:r>
            <a:r>
              <a:rPr lang="en-US" altLang="ja-JP" dirty="0" smtClean="0"/>
              <a:t>12</a:t>
            </a:r>
            <a:r>
              <a:rPr lang="ja-JP" altLang="en-US" dirty="0" smtClean="0"/>
              <a:t>年に国外での</a:t>
            </a:r>
            <a:r>
              <a:rPr lang="ja-JP" altLang="en-US" dirty="0" smtClean="0">
                <a:solidFill>
                  <a:srgbClr val="FF0000"/>
                </a:solidFill>
              </a:rPr>
              <a:t>旅行支出額で世界１位</a:t>
            </a:r>
            <a:r>
              <a:rPr lang="ja-JP" altLang="en-US" dirty="0" smtClean="0"/>
              <a:t>になった。今では世界の</a:t>
            </a:r>
            <a:r>
              <a:rPr lang="ja-JP" altLang="en-US" dirty="0" smtClean="0">
                <a:solidFill>
                  <a:srgbClr val="FF0000"/>
                </a:solidFill>
              </a:rPr>
              <a:t>国際観光市場の１割以上を中国人</a:t>
            </a:r>
            <a:r>
              <a:rPr lang="ja-JP" altLang="en-US" dirty="0" smtClean="0"/>
              <a:t>が担っている計算だ。自国経済が減速する中でも旅行支出が増加するのは、所得水準の向上で旅行需要が国内から海外へと移っていることに加え、内外価格差に着目した旅行者が旅先でブランド品などを多く購入しているためとみられる。</a:t>
            </a:r>
          </a:p>
          <a:p>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ln>
            <a:solidFill>
              <a:schemeClr val="tx1"/>
            </a:solidFill>
          </a:ln>
        </p:spPr>
        <p:txBody>
          <a:bodyPr/>
          <a:lstStyle/>
          <a:p>
            <a:r>
              <a:rPr lang="ja-JP" altLang="en-US"/>
              <a:t>消費主導への経済へ向かう日本</a:t>
            </a:r>
          </a:p>
        </p:txBody>
      </p:sp>
      <p:sp>
        <p:nvSpPr>
          <p:cNvPr id="43011" name="Rectangle 3"/>
          <p:cNvSpPr>
            <a:spLocks noGrp="1" noChangeArrowheads="1"/>
          </p:cNvSpPr>
          <p:nvPr>
            <p:ph type="body" idx="1"/>
          </p:nvPr>
        </p:nvSpPr>
        <p:spPr>
          <a:xfrm>
            <a:off x="0" y="1600200"/>
            <a:ext cx="8964613" cy="4525963"/>
          </a:xfrm>
        </p:spPr>
        <p:txBody>
          <a:bodyPr/>
          <a:lstStyle/>
          <a:p>
            <a:pPr>
              <a:lnSpc>
                <a:spcPct val="90000"/>
              </a:lnSpc>
            </a:pPr>
            <a:r>
              <a:rPr lang="ja-JP" altLang="en-US" sz="2800"/>
              <a:t>投資財産業の急速な衰退が基本的な流れとなる</a:t>
            </a:r>
          </a:p>
          <a:p>
            <a:pPr>
              <a:lnSpc>
                <a:spcPct val="90000"/>
              </a:lnSpc>
            </a:pPr>
            <a:r>
              <a:rPr lang="ja-JP" altLang="en-US" sz="2800"/>
              <a:t>代わって消費財産業やサービス産業が伸びてくる</a:t>
            </a:r>
          </a:p>
          <a:p>
            <a:pPr>
              <a:lnSpc>
                <a:spcPct val="90000"/>
              </a:lnSpc>
            </a:pPr>
            <a:r>
              <a:rPr lang="ja-JP" altLang="en-US" sz="2800"/>
              <a:t>消費財産業やサービス産業でも、需要と労働力の動向を注視した綿密な設備投資計画が不可欠となる</a:t>
            </a:r>
          </a:p>
          <a:p>
            <a:pPr>
              <a:lnSpc>
                <a:spcPct val="90000"/>
              </a:lnSpc>
            </a:pPr>
            <a:r>
              <a:rPr lang="ja-JP" altLang="en-US" sz="2800"/>
              <a:t>消費財産業やサービス産業が経済の主体となれば、消費需要の多様化に加え、それらの産業はさほどの関連産業を必要としないから、企業関係はピラミッド型ではなく独立並列型になる。業界の協調的行動が難しくなる。系列や下請けといった関係は希薄となり、市場競争も激化する。</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ln>
            <a:solidFill>
              <a:schemeClr val="tx1"/>
            </a:solidFill>
          </a:ln>
        </p:spPr>
        <p:txBody>
          <a:bodyPr/>
          <a:lstStyle/>
          <a:p>
            <a:r>
              <a:rPr lang="ja-JP" altLang="en-US"/>
              <a:t>地域格差の縮小</a:t>
            </a:r>
          </a:p>
        </p:txBody>
      </p:sp>
      <p:sp>
        <p:nvSpPr>
          <p:cNvPr id="44035" name="Rectangle 3"/>
          <p:cNvSpPr>
            <a:spLocks noGrp="1" noChangeArrowheads="1"/>
          </p:cNvSpPr>
          <p:nvPr>
            <p:ph type="body" idx="1"/>
          </p:nvPr>
        </p:nvSpPr>
        <p:spPr/>
        <p:txBody>
          <a:bodyPr/>
          <a:lstStyle/>
          <a:p>
            <a:pPr>
              <a:lnSpc>
                <a:spcPct val="90000"/>
              </a:lnSpc>
            </a:pPr>
            <a:r>
              <a:rPr lang="ja-JP" altLang="en-US" sz="2400" dirty="0"/>
              <a:t>人口が高齢化するのは大都市圏</a:t>
            </a:r>
          </a:p>
          <a:p>
            <a:pPr>
              <a:lnSpc>
                <a:spcPct val="90000"/>
              </a:lnSpc>
            </a:pPr>
            <a:r>
              <a:rPr lang="ja-JP" altLang="en-US" sz="2400" dirty="0"/>
              <a:t>人口減少率は地方地域のほうが大きいが、高齢化という点では大都市圏</a:t>
            </a:r>
          </a:p>
          <a:p>
            <a:pPr>
              <a:lnSpc>
                <a:spcPct val="90000"/>
              </a:lnSpc>
            </a:pPr>
            <a:r>
              <a:rPr lang="ja-JP" altLang="en-US" sz="2400" dirty="0"/>
              <a:t>生産年齢人口が大きく減少する大都市圏</a:t>
            </a:r>
          </a:p>
          <a:p>
            <a:pPr>
              <a:lnSpc>
                <a:spcPct val="90000"/>
              </a:lnSpc>
            </a:pPr>
            <a:r>
              <a:rPr lang="ja-JP" altLang="en-US" sz="2400" dirty="0"/>
              <a:t>経済成長率の相対的な関係は生産年齢人口の増減率で決まるところから、相対的にも低下する大都市圏の経済成長率</a:t>
            </a:r>
          </a:p>
          <a:p>
            <a:pPr>
              <a:lnSpc>
                <a:spcPct val="90000"/>
              </a:lnSpc>
            </a:pPr>
            <a:r>
              <a:rPr lang="ja-JP" altLang="en-US" sz="2400" dirty="0"/>
              <a:t>人口の高齢化は賃金水準の地域格差の縮小の方向に働く</a:t>
            </a:r>
          </a:p>
          <a:p>
            <a:pPr>
              <a:lnSpc>
                <a:spcPct val="90000"/>
              </a:lnSpc>
            </a:pPr>
            <a:r>
              <a:rPr lang="ja-JP" altLang="en-US" sz="2400" dirty="0"/>
              <a:t>人口減少経済では労働力のあるところに企業が移動する面が強まる</a:t>
            </a:r>
          </a:p>
          <a:p>
            <a:pPr>
              <a:lnSpc>
                <a:spcPct val="90000"/>
              </a:lnSpc>
            </a:pPr>
            <a:r>
              <a:rPr lang="ja-JP" altLang="en-US" sz="2400" dirty="0">
                <a:solidFill>
                  <a:srgbClr val="FF0000"/>
                </a:solidFill>
              </a:rPr>
              <a:t>消費主導社会</a:t>
            </a:r>
            <a:r>
              <a:rPr lang="ja-JP" altLang="en-US" sz="2400" dirty="0"/>
              <a:t>では、地域の消費特性や製品の輸送コストも踏まえた多様な立地展開が必要となり、</a:t>
            </a:r>
            <a:r>
              <a:rPr lang="ja-JP" altLang="en-US" sz="2400" dirty="0">
                <a:solidFill>
                  <a:srgbClr val="FF0000"/>
                </a:solidFill>
              </a:rPr>
              <a:t>市場に近いところに立地する傾向が強くなる</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solidFill>
          </a:ln>
        </p:spPr>
        <p:txBody>
          <a:bodyPr/>
          <a:lstStyle/>
          <a:p>
            <a:r>
              <a:rPr lang="ja-JP" altLang="en-US"/>
              <a:t>投資から消費の時代</a:t>
            </a:r>
          </a:p>
        </p:txBody>
      </p:sp>
      <p:sp>
        <p:nvSpPr>
          <p:cNvPr id="3075" name="Rectangle 3"/>
          <p:cNvSpPr>
            <a:spLocks noGrp="1" noChangeArrowheads="1"/>
          </p:cNvSpPr>
          <p:nvPr>
            <p:ph type="body" idx="1"/>
          </p:nvPr>
        </p:nvSpPr>
        <p:spPr/>
        <p:txBody>
          <a:bodyPr/>
          <a:lstStyle/>
          <a:p>
            <a:pPr>
              <a:lnSpc>
                <a:spcPct val="90000"/>
              </a:lnSpc>
            </a:pPr>
            <a:r>
              <a:rPr lang="ja-JP" altLang="en-US" sz="2800"/>
              <a:t>人口高齢化による貯蓄率低下によって、</a:t>
            </a:r>
          </a:p>
          <a:p>
            <a:pPr>
              <a:lnSpc>
                <a:spcPct val="90000"/>
              </a:lnSpc>
              <a:buFontTx/>
              <a:buNone/>
            </a:pPr>
            <a:r>
              <a:rPr lang="ja-JP" altLang="en-US" sz="2800"/>
              <a:t>　投資主導の経済から消費主導の経済へと変質する</a:t>
            </a:r>
          </a:p>
          <a:p>
            <a:pPr>
              <a:lnSpc>
                <a:spcPct val="90000"/>
              </a:lnSpc>
              <a:buFontTx/>
              <a:buNone/>
            </a:pPr>
            <a:r>
              <a:rPr lang="ja-JP" altLang="en-US" sz="2800"/>
              <a:t>　国民貯蓄率は労働力率の関数</a:t>
            </a:r>
          </a:p>
          <a:p>
            <a:pPr>
              <a:lnSpc>
                <a:spcPct val="90000"/>
              </a:lnSpc>
              <a:buFontTx/>
              <a:buNone/>
            </a:pPr>
            <a:r>
              <a:rPr lang="ja-JP" altLang="en-US" sz="2800"/>
              <a:t>　　労働人口が増加すれば貯蓄率増加</a:t>
            </a:r>
          </a:p>
          <a:p>
            <a:pPr>
              <a:lnSpc>
                <a:spcPct val="90000"/>
              </a:lnSpc>
              <a:buFontTx/>
              <a:buNone/>
            </a:pPr>
            <a:r>
              <a:rPr lang="ja-JP" altLang="en-US" sz="2800"/>
              <a:t>　　労働人口が低下すれば貯蓄率低下</a:t>
            </a:r>
          </a:p>
          <a:p>
            <a:pPr>
              <a:lnSpc>
                <a:spcPct val="90000"/>
              </a:lnSpc>
              <a:buFontTx/>
              <a:buNone/>
            </a:pPr>
            <a:r>
              <a:rPr lang="ja-JP" altLang="en-US" sz="2800"/>
              <a:t>　所得に対する貯蓄は</a:t>
            </a:r>
            <a:r>
              <a:rPr lang="en-US" altLang="ja-JP" sz="2800"/>
              <a:t>2030</a:t>
            </a:r>
            <a:r>
              <a:rPr lang="ja-JP" altLang="en-US" sz="2800"/>
              <a:t>年には３．５％　英国並みになる</a:t>
            </a:r>
          </a:p>
          <a:p>
            <a:pPr>
              <a:lnSpc>
                <a:spcPct val="90000"/>
              </a:lnSpc>
            </a:pPr>
            <a:r>
              <a:rPr lang="ja-JP" altLang="en-US" sz="2800"/>
              <a:t>設備投資や公共投資を軸とした経済運営から、堅実な消費</a:t>
            </a:r>
            <a:r>
              <a:rPr lang="en-US" altLang="ja-JP" sz="2800"/>
              <a:t>(</a:t>
            </a:r>
            <a:r>
              <a:rPr lang="ja-JP" altLang="en-US" sz="2800"/>
              <a:t>ＧＤＰの６％</a:t>
            </a:r>
            <a:r>
              <a:rPr lang="en-US" altLang="ja-JP" sz="2800"/>
              <a:t>)</a:t>
            </a:r>
            <a:r>
              <a:rPr lang="ja-JP" altLang="en-US" sz="2800"/>
              <a:t>を確保する方向へと政策転換</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274638"/>
            <a:ext cx="8642350" cy="1143000"/>
          </a:xfrm>
          <a:ln>
            <a:solidFill>
              <a:schemeClr val="tx1"/>
            </a:solidFill>
          </a:ln>
        </p:spPr>
        <p:txBody>
          <a:bodyPr/>
          <a:lstStyle/>
          <a:p>
            <a:r>
              <a:rPr lang="ja-JP" altLang="en-US" sz="3600"/>
              <a:t>労働生産性の上昇に対する賃金追随率</a:t>
            </a:r>
          </a:p>
        </p:txBody>
      </p:sp>
      <p:sp>
        <p:nvSpPr>
          <p:cNvPr id="4099" name="Rectangle 3"/>
          <p:cNvSpPr>
            <a:spLocks noGrp="1" noChangeArrowheads="1"/>
          </p:cNvSpPr>
          <p:nvPr>
            <p:ph type="body" idx="1"/>
          </p:nvPr>
        </p:nvSpPr>
        <p:spPr/>
        <p:txBody>
          <a:bodyPr/>
          <a:lstStyle/>
          <a:p>
            <a:r>
              <a:rPr lang="ja-JP" altLang="en-US" dirty="0"/>
              <a:t>日本は</a:t>
            </a:r>
            <a:r>
              <a:rPr lang="ja-JP" altLang="en-US" dirty="0" smtClean="0"/>
              <a:t>先進国中、賃金</a:t>
            </a:r>
            <a:r>
              <a:rPr lang="ja-JP" altLang="en-US" dirty="0"/>
              <a:t>追随率が最低レベル</a:t>
            </a:r>
          </a:p>
          <a:p>
            <a:r>
              <a:rPr lang="ja-JP" altLang="en-US" dirty="0"/>
              <a:t>投資に関連した産業のウェイト低下し、消費財産業が重要となる</a:t>
            </a:r>
          </a:p>
          <a:p>
            <a:r>
              <a:rPr lang="ja-JP" altLang="en-US" dirty="0"/>
              <a:t>消費主導の経済では、賃金水準が適正であることが、これまで以上に重要となる</a:t>
            </a:r>
          </a:p>
          <a:p>
            <a:r>
              <a:rPr lang="ja-JP" altLang="en-US" dirty="0"/>
              <a:t>賃金上昇の抑制によって、企業利益の確保を図ることは、経済を一層縮小</a:t>
            </a:r>
            <a:r>
              <a:rPr lang="ja-JP" altLang="en-US" dirty="0" smtClean="0"/>
              <a:t>させる</a:t>
            </a:r>
            <a:endParaRPr lang="ja-JP" alt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solidFill>
              <a:schemeClr val="tx1"/>
            </a:solidFill>
          </a:ln>
        </p:spPr>
        <p:txBody>
          <a:bodyPr/>
          <a:lstStyle/>
          <a:p>
            <a:r>
              <a:rPr lang="ja-JP" altLang="en-US"/>
              <a:t>省力化投資と資本収益率</a:t>
            </a:r>
          </a:p>
        </p:txBody>
      </p:sp>
      <p:sp>
        <p:nvSpPr>
          <p:cNvPr id="5123" name="Rectangle 3"/>
          <p:cNvSpPr>
            <a:spLocks noGrp="1" noChangeArrowheads="1"/>
          </p:cNvSpPr>
          <p:nvPr>
            <p:ph type="body" idx="1"/>
          </p:nvPr>
        </p:nvSpPr>
        <p:spPr/>
        <p:txBody>
          <a:bodyPr/>
          <a:lstStyle/>
          <a:p>
            <a:r>
              <a:rPr lang="ja-JP" altLang="en-US"/>
              <a:t>日本経済は設備投資が過剰、投資非効率になっている</a:t>
            </a:r>
          </a:p>
          <a:p>
            <a:r>
              <a:rPr lang="ja-JP" altLang="en-US"/>
              <a:t>イノベーションは、よほど高いものでなければ役に立たない。機械化をやりすぎている</a:t>
            </a:r>
          </a:p>
          <a:p>
            <a:r>
              <a:rPr lang="ja-JP" altLang="en-US"/>
              <a:t>過度の省力化によって、生産水準の維持向上を図ることは、適切な対応とはいえない</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a:solidFill>
              <a:schemeClr val="tx1"/>
            </a:solidFill>
          </a:ln>
        </p:spPr>
        <p:txBody>
          <a:bodyPr/>
          <a:lstStyle/>
          <a:p>
            <a:r>
              <a:rPr lang="ja-JP" altLang="en-US"/>
              <a:t>高齢者数と労働力人口</a:t>
            </a:r>
          </a:p>
        </p:txBody>
      </p:sp>
      <p:sp>
        <p:nvSpPr>
          <p:cNvPr id="8195" name="Rectangle 3"/>
          <p:cNvSpPr>
            <a:spLocks noGrp="1" noChangeArrowheads="1"/>
          </p:cNvSpPr>
          <p:nvPr>
            <p:ph type="body" idx="1"/>
          </p:nvPr>
        </p:nvSpPr>
        <p:spPr/>
        <p:txBody>
          <a:bodyPr/>
          <a:lstStyle/>
          <a:p>
            <a:r>
              <a:rPr lang="ja-JP" altLang="en-US"/>
              <a:t>急速な高齢化の元では、年金制度</a:t>
            </a:r>
            <a:r>
              <a:rPr lang="en-US" altLang="ja-JP"/>
              <a:t>(</a:t>
            </a:r>
            <a:r>
              <a:rPr lang="ja-JP" altLang="en-US"/>
              <a:t>賦課方式</a:t>
            </a:r>
            <a:r>
              <a:rPr lang="en-US" altLang="ja-JP"/>
              <a:t>)</a:t>
            </a:r>
            <a:r>
              <a:rPr lang="ja-JP" altLang="en-US"/>
              <a:t>は、適切かつ持続可能な制度とはいいがたい</a:t>
            </a:r>
          </a:p>
          <a:p>
            <a:r>
              <a:rPr lang="ja-JP" altLang="en-US"/>
              <a:t>ストックの活用を含め、社会保障制度の基本的な再設計が必要</a:t>
            </a:r>
          </a:p>
          <a:p>
            <a:r>
              <a:rPr lang="ja-JP" altLang="en-US"/>
              <a:t>日本の</a:t>
            </a:r>
            <a:r>
              <a:rPr lang="en-US" altLang="ja-JP"/>
              <a:t>65</a:t>
            </a:r>
            <a:r>
              <a:rPr lang="ja-JP" altLang="en-US"/>
              <a:t>歳以上の男性　</a:t>
            </a:r>
            <a:r>
              <a:rPr lang="en-US" altLang="ja-JP"/>
              <a:t>3</a:t>
            </a:r>
            <a:r>
              <a:rPr lang="ja-JP" altLang="en-US"/>
              <a:t>割が就労と国際的に以上に高い　　仏２％　独４％　米１８％</a:t>
            </a:r>
          </a:p>
          <a:p>
            <a:r>
              <a:rPr lang="ja-JP" altLang="en-US"/>
              <a:t>日本は年をとっても働かないと生活できない</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tx1"/>
            </a:solidFill>
          </a:ln>
        </p:spPr>
        <p:txBody>
          <a:bodyPr/>
          <a:lstStyle/>
          <a:p>
            <a:r>
              <a:rPr lang="ja-JP" altLang="en-US" sz="3600"/>
              <a:t>生産年齢人口比率と一人当たり財政支出</a:t>
            </a:r>
          </a:p>
        </p:txBody>
      </p:sp>
      <p:sp>
        <p:nvSpPr>
          <p:cNvPr id="9219" name="Rectangle 3"/>
          <p:cNvSpPr>
            <a:spLocks noGrp="1" noChangeArrowheads="1"/>
          </p:cNvSpPr>
          <p:nvPr>
            <p:ph type="body" idx="1"/>
          </p:nvPr>
        </p:nvSpPr>
        <p:spPr/>
        <p:txBody>
          <a:bodyPr/>
          <a:lstStyle/>
          <a:p>
            <a:r>
              <a:rPr lang="ja-JP" altLang="en-US"/>
              <a:t>人口減少社会では、国民一人当たりの税の負担能力は、年々低下する</a:t>
            </a:r>
          </a:p>
          <a:p>
            <a:r>
              <a:rPr lang="ja-JP" altLang="en-US"/>
              <a:t>人口の減少に見合って財政支出が縮小するような支出構造への転換が不可欠</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教科書</a:t>
            </a:r>
            <a:r>
              <a:rPr kumimoji="1" lang="en-US" altLang="ja-JP" dirty="0" smtClean="0"/>
              <a:t>1</a:t>
            </a:r>
            <a:r>
              <a:rPr kumimoji="1" lang="ja-JP" altLang="en-US" dirty="0" smtClean="0"/>
              <a:t>章６</a:t>
            </a:r>
            <a:r>
              <a:rPr kumimoji="1" lang="en-US" altLang="ja-JP" dirty="0" smtClean="0"/>
              <a:t/>
            </a:r>
            <a:br>
              <a:rPr kumimoji="1" lang="en-US" altLang="ja-JP" dirty="0" smtClean="0"/>
            </a:br>
            <a:r>
              <a:rPr lang="ja-JP" altLang="en-US" dirty="0" smtClean="0"/>
              <a:t>人流の時間軸と空間軸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集団就職列車</a:t>
            </a:r>
            <a:endParaRPr kumimoji="1" lang="en-US" altLang="ja-JP" dirty="0" smtClean="0"/>
          </a:p>
          <a:p>
            <a:r>
              <a:rPr lang="ja-JP" altLang="en-US" dirty="0" smtClean="0"/>
              <a:t>人口ボーナス</a:t>
            </a:r>
            <a:endParaRPr lang="en-US" altLang="ja-JP" dirty="0" smtClean="0"/>
          </a:p>
          <a:p>
            <a:r>
              <a:rPr kumimoji="1" lang="ja-JP" altLang="en-US" dirty="0" smtClean="0"/>
              <a:t>国土の均衡ある発展</a:t>
            </a:r>
            <a:endParaRPr kumimoji="1" lang="en-US" altLang="ja-JP" dirty="0" smtClean="0"/>
          </a:p>
          <a:p>
            <a:r>
              <a:rPr lang="ja-JP" altLang="en-US" dirty="0" smtClean="0"/>
              <a:t>ラベンシュタインの法則</a:t>
            </a:r>
            <a:endParaRPr lang="en-US" altLang="ja-JP" dirty="0" smtClean="0"/>
          </a:p>
          <a:p>
            <a:r>
              <a:rPr kumimoji="1" lang="ja-JP" altLang="en-US" dirty="0" smtClean="0"/>
              <a:t>未富先老</a:t>
            </a:r>
            <a:endParaRPr kumimoji="1" lang="en-US" altLang="ja-JP" dirty="0" smtClean="0"/>
          </a:p>
          <a:p>
            <a:r>
              <a:rPr lang="ja-JP" altLang="en-US" dirty="0" smtClean="0"/>
              <a:t>優生保護法</a:t>
            </a:r>
            <a:endParaRPr lang="en-US" altLang="ja-JP" dirty="0" smtClean="0"/>
          </a:p>
          <a:p>
            <a:r>
              <a:rPr kumimoji="1" lang="ja-JP" altLang="en-US" dirty="0" smtClean="0"/>
              <a:t>人口オー</a:t>
            </a:r>
            <a:r>
              <a:rPr lang="ja-JP" altLang="en-US" dirty="0" smtClean="0"/>
              <a:t>ナス</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036496" cy="6048672"/>
          </a:xfrm>
        </p:spPr>
        <p:txBody>
          <a:bodyPr>
            <a:normAutofit fontScale="92500" lnSpcReduction="10000"/>
          </a:bodyPr>
          <a:lstStyle/>
          <a:p>
            <a:r>
              <a:rPr lang="ja-JP" altLang="en-US" dirty="0" smtClean="0"/>
              <a:t>　支出額２位の米国も</a:t>
            </a:r>
            <a:r>
              <a:rPr lang="en-US" altLang="ja-JP" dirty="0" smtClean="0"/>
              <a:t>1120</a:t>
            </a:r>
            <a:r>
              <a:rPr lang="ja-JP" altLang="en-US" dirty="0" smtClean="0"/>
              <a:t>億ドルと７％増えた。５位のロシアはウクライナ問題や自国通貨ルーブル安の影響で</a:t>
            </a:r>
            <a:r>
              <a:rPr lang="en-US" altLang="ja-JP" dirty="0" smtClean="0"/>
              <a:t>500</a:t>
            </a:r>
            <a:r>
              <a:rPr lang="ja-JP" altLang="en-US" dirty="0" smtClean="0"/>
              <a:t>億ドルへと６％減った。</a:t>
            </a:r>
          </a:p>
          <a:p>
            <a:r>
              <a:rPr lang="ja-JP" altLang="en-US" dirty="0" smtClean="0"/>
              <a:t>　統計は各国・地域に外国から来た旅行客が、宿泊や飲食、買い物などに費やした金額が対象だ。世界観光機関はこれとは別に、国境をまたぐ航空券や鉄道切符の販売によるサービス輸出が世界で</a:t>
            </a:r>
            <a:r>
              <a:rPr lang="en-US" altLang="ja-JP" dirty="0" smtClean="0"/>
              <a:t>2210</a:t>
            </a:r>
            <a:r>
              <a:rPr lang="ja-JP" altLang="en-US" dirty="0" smtClean="0"/>
              <a:t>億ドルあったと分析している。</a:t>
            </a:r>
          </a:p>
          <a:p>
            <a:r>
              <a:rPr lang="ja-JP" altLang="en-US" dirty="0" smtClean="0"/>
              <a:t>　</a:t>
            </a:r>
            <a:r>
              <a:rPr lang="ja-JP" altLang="en-US" dirty="0" smtClean="0">
                <a:solidFill>
                  <a:srgbClr val="FF0000"/>
                </a:solidFill>
              </a:rPr>
              <a:t>旅行者を受け入れた側</a:t>
            </a:r>
            <a:r>
              <a:rPr lang="ja-JP" altLang="en-US" dirty="0" smtClean="0"/>
              <a:t>でみると、中国の収入は同</a:t>
            </a:r>
            <a:r>
              <a:rPr lang="en-US" altLang="ja-JP" dirty="0" smtClean="0"/>
              <a:t>10</a:t>
            </a:r>
            <a:r>
              <a:rPr lang="ja-JP" altLang="en-US" dirty="0" smtClean="0"/>
              <a:t>％増の</a:t>
            </a:r>
            <a:r>
              <a:rPr lang="en-US" altLang="ja-JP" dirty="0" smtClean="0"/>
              <a:t>570</a:t>
            </a:r>
            <a:r>
              <a:rPr lang="ja-JP" altLang="en-US" dirty="0" smtClean="0"/>
              <a:t>億ドル。</a:t>
            </a:r>
            <a:r>
              <a:rPr lang="ja-JP" altLang="en-US" dirty="0" smtClean="0">
                <a:solidFill>
                  <a:srgbClr val="FF0000"/>
                </a:solidFill>
              </a:rPr>
              <a:t>フランスとマカオを抜き</a:t>
            </a:r>
            <a:r>
              <a:rPr lang="ja-JP" altLang="en-US" dirty="0" smtClean="0"/>
              <a:t>、</a:t>
            </a:r>
            <a:r>
              <a:rPr lang="en-US" altLang="ja-JP" dirty="0" smtClean="0"/>
              <a:t>13</a:t>
            </a:r>
            <a:r>
              <a:rPr lang="ja-JP" altLang="en-US" dirty="0" smtClean="0"/>
              <a:t>年の５位から</a:t>
            </a:r>
            <a:r>
              <a:rPr lang="ja-JP" altLang="en-US" dirty="0" smtClean="0">
                <a:solidFill>
                  <a:srgbClr val="FF0000"/>
                </a:solidFill>
              </a:rPr>
              <a:t>３位に浮上</a:t>
            </a:r>
            <a:r>
              <a:rPr lang="ja-JP" altLang="en-US" dirty="0" smtClean="0"/>
              <a:t>した。</a:t>
            </a:r>
            <a:r>
              <a:rPr lang="ja-JP" altLang="en-US" dirty="0" smtClean="0">
                <a:solidFill>
                  <a:srgbClr val="FF0000"/>
                </a:solidFill>
              </a:rPr>
              <a:t>首位の米国、２位のスペイン</a:t>
            </a:r>
            <a:r>
              <a:rPr lang="ja-JP" altLang="en-US" dirty="0" smtClean="0"/>
              <a:t>は変わらない。収入の規模では米国が</a:t>
            </a:r>
            <a:r>
              <a:rPr lang="en-US" altLang="ja-JP" dirty="0" smtClean="0">
                <a:solidFill>
                  <a:srgbClr val="FF0000"/>
                </a:solidFill>
              </a:rPr>
              <a:t>1170</a:t>
            </a:r>
            <a:r>
              <a:rPr lang="ja-JP" altLang="en-US" dirty="0" smtClean="0">
                <a:solidFill>
                  <a:srgbClr val="FF0000"/>
                </a:solidFill>
              </a:rPr>
              <a:t>億ドル</a:t>
            </a:r>
            <a:r>
              <a:rPr lang="ja-JP" altLang="en-US" dirty="0" smtClean="0"/>
              <a:t>で断トツだ。地域でみると</a:t>
            </a:r>
            <a:r>
              <a:rPr lang="ja-JP" altLang="en-US" dirty="0" smtClean="0">
                <a:solidFill>
                  <a:srgbClr val="FF0000"/>
                </a:solidFill>
              </a:rPr>
              <a:t>欧州が世界全体の</a:t>
            </a:r>
            <a:r>
              <a:rPr lang="en-US" altLang="ja-JP" dirty="0" smtClean="0">
                <a:solidFill>
                  <a:srgbClr val="FF0000"/>
                </a:solidFill>
              </a:rPr>
              <a:t>51</a:t>
            </a:r>
            <a:r>
              <a:rPr lang="ja-JP" altLang="en-US" dirty="0" smtClean="0">
                <a:solidFill>
                  <a:srgbClr val="FF0000"/>
                </a:solidFill>
              </a:rPr>
              <a:t>％</a:t>
            </a:r>
            <a:r>
              <a:rPr lang="ja-JP" altLang="en-US" dirty="0" smtClean="0"/>
              <a:t>を占めている。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教科書</a:t>
            </a:r>
            <a:r>
              <a:rPr kumimoji="1" lang="en-US" altLang="ja-JP" dirty="0" smtClean="0"/>
              <a:t>1</a:t>
            </a:r>
            <a:r>
              <a:rPr kumimoji="1" lang="ja-JP" altLang="en-US" dirty="0" smtClean="0"/>
              <a:t>章６</a:t>
            </a:r>
            <a:r>
              <a:rPr kumimoji="1" lang="en-US" altLang="ja-JP" dirty="0" smtClean="0"/>
              <a:t/>
            </a:r>
            <a:br>
              <a:rPr kumimoji="1" lang="en-US" altLang="ja-JP" dirty="0" smtClean="0"/>
            </a:br>
            <a:r>
              <a:rPr lang="ja-JP" altLang="en-US" dirty="0" smtClean="0"/>
              <a:t>人流の時間軸と空間軸</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集団就職列車</a:t>
            </a:r>
            <a:endParaRPr kumimoji="1" lang="en-US" altLang="ja-JP" dirty="0" smtClean="0"/>
          </a:p>
          <a:p>
            <a:r>
              <a:rPr lang="ja-JP" altLang="en-US" dirty="0" smtClean="0"/>
              <a:t>人口ボーナス</a:t>
            </a:r>
            <a:endParaRPr lang="en-US" altLang="ja-JP" dirty="0" smtClean="0"/>
          </a:p>
          <a:p>
            <a:r>
              <a:rPr kumimoji="1" lang="ja-JP" altLang="en-US" dirty="0" smtClean="0"/>
              <a:t>国土の均衡ある発展</a:t>
            </a:r>
            <a:endParaRPr kumimoji="1" lang="en-US" altLang="ja-JP" dirty="0" smtClean="0"/>
          </a:p>
          <a:p>
            <a:r>
              <a:rPr lang="ja-JP" altLang="en-US" dirty="0" smtClean="0"/>
              <a:t>ラベンシュタインの法則</a:t>
            </a:r>
            <a:endParaRPr lang="en-US" altLang="ja-JP" dirty="0" smtClean="0"/>
          </a:p>
          <a:p>
            <a:r>
              <a:rPr kumimoji="1" lang="ja-JP" altLang="en-US" dirty="0" smtClean="0"/>
              <a:t>未富先老</a:t>
            </a:r>
            <a:endParaRPr kumimoji="1" lang="en-US" altLang="ja-JP" dirty="0" smtClean="0"/>
          </a:p>
          <a:p>
            <a:r>
              <a:rPr lang="ja-JP" altLang="en-US" dirty="0" smtClean="0"/>
              <a:t>優生保護法</a:t>
            </a:r>
            <a:endParaRPr lang="en-US" altLang="ja-JP" dirty="0" smtClean="0"/>
          </a:p>
          <a:p>
            <a:r>
              <a:rPr kumimoji="1" lang="ja-JP" altLang="en-US" dirty="0" smtClean="0"/>
              <a:t>人口オー</a:t>
            </a:r>
            <a:r>
              <a:rPr lang="ja-JP" altLang="en-US" dirty="0" smtClean="0"/>
              <a:t>ナス</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744555"/>
            <a:ext cx="7632848" cy="5928147"/>
          </a:xfrm>
          <a:prstGeom prst="rect">
            <a:avLst/>
          </a:prstGeom>
          <a:noFill/>
          <a:ln w="9525">
            <a:noFill/>
            <a:miter lim="800000"/>
            <a:headEnd/>
            <a:tailEnd/>
          </a:ln>
        </p:spPr>
      </p:pic>
      <p:sp>
        <p:nvSpPr>
          <p:cNvPr id="5" name="タイトル 4"/>
          <p:cNvSpPr>
            <a:spLocks noGrp="1"/>
          </p:cNvSpPr>
          <p:nvPr>
            <p:ph type="title"/>
          </p:nvPr>
        </p:nvSpPr>
        <p:spPr>
          <a:xfrm>
            <a:off x="457200" y="-171400"/>
            <a:ext cx="8229600" cy="1143000"/>
          </a:xfrm>
        </p:spPr>
        <p:txBody>
          <a:bodyPr/>
          <a:lstStyle/>
          <a:p>
            <a:r>
              <a:rPr kumimoji="1" lang="ja-JP" altLang="en-US" dirty="0" smtClean="0"/>
              <a:t>２０５０年無居住化地点</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3151</Words>
  <Application>Microsoft Office PowerPoint</Application>
  <PresentationFormat>画面に合わせる (4:3)</PresentationFormat>
  <Paragraphs>341</Paragraphs>
  <Slides>67</Slides>
  <Notes>67</Notes>
  <HiddenSlides>10</HiddenSlides>
  <MMClips>0</MMClips>
  <ScaleCrop>false</ScaleCrop>
  <HeadingPairs>
    <vt:vector size="4" baseType="variant">
      <vt:variant>
        <vt:lpstr>テーマ</vt:lpstr>
      </vt:variant>
      <vt:variant>
        <vt:i4>1</vt:i4>
      </vt:variant>
      <vt:variant>
        <vt:lpstr>スライド タイトル</vt:lpstr>
      </vt:variant>
      <vt:variant>
        <vt:i4>67</vt:i4>
      </vt:variant>
    </vt:vector>
  </HeadingPairs>
  <TitlesOfParts>
    <vt:vector size="68" baseType="lpstr">
      <vt:lpstr>Office テーマ</vt:lpstr>
      <vt:lpstr>都市環境情報論</vt:lpstr>
      <vt:lpstr>都市環境情報論 第二回</vt:lpstr>
      <vt:lpstr>中国人旅行者、世界を潤す　14年の海外旅行支出28％増   世界観光機関調べ、４年連続で過去最高更新  2015/4/20 12:32 日本経済新聞　電子版</vt:lpstr>
      <vt:lpstr>スライド 4</vt:lpstr>
      <vt:lpstr>スライド 5</vt:lpstr>
      <vt:lpstr>スライド 6</vt:lpstr>
      <vt:lpstr>スライド 7</vt:lpstr>
      <vt:lpstr>教科書1章６ 人流の時間軸と空間軸</vt:lpstr>
      <vt:lpstr>２０５０年無居住化地点</vt:lpstr>
      <vt:lpstr>スライド 10</vt:lpstr>
      <vt:lpstr>スライド 11</vt:lpstr>
      <vt:lpstr>産業構造の変化 製造業は地方へ</vt:lpstr>
      <vt:lpstr>スライド 13</vt:lpstr>
      <vt:lpstr>スライド 14</vt:lpstr>
      <vt:lpstr>日本の人口問題は、これまで空間軸</vt:lpstr>
      <vt:lpstr>ラベンシュタインの法則</vt:lpstr>
      <vt:lpstr>加賀市(大聖寺藩)の人口推移</vt:lpstr>
      <vt:lpstr>人口問題の事前知識</vt:lpstr>
      <vt:lpstr>主要先進諸国の高齢化</vt:lpstr>
      <vt:lpstr>人口政策確立要綱</vt:lpstr>
      <vt:lpstr>スライド 21</vt:lpstr>
      <vt:lpstr>スライド 22</vt:lpstr>
      <vt:lpstr>幻の農業政策要綱（企画院事件？）</vt:lpstr>
      <vt:lpstr>戦時人口政策と国土計画</vt:lpstr>
      <vt:lpstr>工業化と結核死亡者数の相関</vt:lpstr>
      <vt:lpstr>「国土計画設定要綱」閣議決定  １９４０年９月２４日</vt:lpstr>
      <vt:lpstr>厚生省の設立</vt:lpstr>
      <vt:lpstr>１９３０年代の人口動向</vt:lpstr>
      <vt:lpstr>人口自然増加率の推移</vt:lpstr>
      <vt:lpstr>スライド 30</vt:lpstr>
      <vt:lpstr>字句「厚生」省</vt:lpstr>
      <vt:lpstr>一極集中論議</vt:lpstr>
      <vt:lpstr>スライド 33</vt:lpstr>
      <vt:lpstr>少子化?</vt:lpstr>
      <vt:lpstr>出産奨励は２１世紀前期には効果はない</vt:lpstr>
      <vt:lpstr>未婚率</vt:lpstr>
      <vt:lpstr>人工授精</vt:lpstr>
      <vt:lpstr>スライド 38</vt:lpstr>
      <vt:lpstr>家族の空洞化　</vt:lpstr>
      <vt:lpstr>結婚のオプション化</vt:lpstr>
      <vt:lpstr>「民法いでて忠孝滅ぶ」</vt:lpstr>
      <vt:lpstr>人口ボーナス論</vt:lpstr>
      <vt:lpstr>1.19と1.37 日韓の合計特殊出生率</vt:lpstr>
      <vt:lpstr>一人っ子政策　「未富先老」</vt:lpstr>
      <vt:lpstr>スライド 45</vt:lpstr>
      <vt:lpstr>人口減少対策  子育て支援策強化（効果30年以上先） 交流人口の増大 （観光に力を入れる） 外国人労働者受け入れ </vt:lpstr>
      <vt:lpstr>国民所得</vt:lpstr>
      <vt:lpstr>速すぎる日本の人口減少高齢化 原因は簡単な堕胎</vt:lpstr>
      <vt:lpstr>終身雇用・年功序列制</vt:lpstr>
      <vt:lpstr>三分の二になる労働力</vt:lpstr>
      <vt:lpstr>縮む日本経済</vt:lpstr>
      <vt:lpstr>生産ストックは横ばいから縮小へ</vt:lpstr>
      <vt:lpstr>人口減少経済</vt:lpstr>
      <vt:lpstr>賃金の抑制は禁物</vt:lpstr>
      <vt:lpstr>賃金と企業利益では経済効果が異なる</vt:lpstr>
      <vt:lpstr>貯蓄超過による経済の縮小</vt:lpstr>
      <vt:lpstr>不況と人口減少経済は異なる</vt:lpstr>
      <vt:lpstr>80年代初頭以降の企業行動</vt:lpstr>
      <vt:lpstr>投資主導の日本経済</vt:lpstr>
      <vt:lpstr>消費主導への経済へ向かう日本</vt:lpstr>
      <vt:lpstr>地域格差の縮小</vt:lpstr>
      <vt:lpstr>投資から消費の時代</vt:lpstr>
      <vt:lpstr>労働生産性の上昇に対する賃金追随率</vt:lpstr>
      <vt:lpstr>省力化投資と資本収益率</vt:lpstr>
      <vt:lpstr>高齢者数と労働力人口</vt:lpstr>
      <vt:lpstr>生産年齢人口比率と一人当たり財政支出</vt:lpstr>
      <vt:lpstr>教科書1章６ 人流の時間軸と空間軸</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都市デザイン論</dc:title>
  <dc:creator>teramae</dc:creator>
  <cp:lastModifiedBy>owner</cp:lastModifiedBy>
  <cp:revision>40</cp:revision>
  <dcterms:created xsi:type="dcterms:W3CDTF">2014-01-02T05:17:51Z</dcterms:created>
  <dcterms:modified xsi:type="dcterms:W3CDTF">2015-04-21T22:28:44Z</dcterms:modified>
</cp:coreProperties>
</file>